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7" r:id="rId2"/>
    <p:sldId id="258" r:id="rId3"/>
    <p:sldId id="275" r:id="rId4"/>
    <p:sldId id="278" r:id="rId5"/>
    <p:sldId id="291" r:id="rId6"/>
    <p:sldId id="286" r:id="rId7"/>
    <p:sldId id="288" r:id="rId8"/>
    <p:sldId id="295" r:id="rId9"/>
    <p:sldId id="296" r:id="rId10"/>
    <p:sldId id="289" r:id="rId11"/>
    <p:sldId id="290" r:id="rId12"/>
    <p:sldId id="292" r:id="rId13"/>
    <p:sldId id="293" r:id="rId14"/>
    <p:sldId id="294" r:id="rId15"/>
    <p:sldId id="281" r:id="rId16"/>
    <p:sldId id="283" r:id="rId17"/>
    <p:sldId id="282" r:id="rId18"/>
    <p:sldId id="284" r:id="rId19"/>
    <p:sldId id="285" r:id="rId20"/>
    <p:sldId id="297" r:id="rId21"/>
    <p:sldId id="298" r:id="rId22"/>
    <p:sldId id="299" r:id="rId23"/>
    <p:sldId id="300" r:id="rId24"/>
    <p:sldId id="302" r:id="rId25"/>
    <p:sldId id="301" r:id="rId26"/>
    <p:sldId id="303" r:id="rId27"/>
    <p:sldId id="304" r:id="rId28"/>
    <p:sldId id="313" r:id="rId29"/>
    <p:sldId id="314" r:id="rId30"/>
    <p:sldId id="315" r:id="rId31"/>
    <p:sldId id="309" r:id="rId32"/>
    <p:sldId id="311" r:id="rId33"/>
    <p:sldId id="310" r:id="rId34"/>
    <p:sldId id="312" r:id="rId35"/>
    <p:sldId id="305" r:id="rId36"/>
    <p:sldId id="308" r:id="rId37"/>
    <p:sldId id="306" r:id="rId38"/>
    <p:sldId id="307" r:id="rId39"/>
    <p:sldId id="263" r:id="rId40"/>
    <p:sldId id="266" r:id="rId41"/>
    <p:sldId id="270" r:id="rId42"/>
    <p:sldId id="274" r:id="rId43"/>
    <p:sldId id="276" r:id="rId44"/>
    <p:sldId id="279" r:id="rId45"/>
    <p:sldId id="264" r:id="rId46"/>
    <p:sldId id="268" r:id="rId47"/>
    <p:sldId id="271" r:id="rId48"/>
    <p:sldId id="272" r:id="rId49"/>
    <p:sldId id="277" r:id="rId50"/>
    <p:sldId id="280" r:id="rId51"/>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3" d="100"/>
          <a:sy n="83" d="100"/>
        </p:scale>
        <p:origin x="643"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A00A-B930-4362-9718-9FB62BB9E9A4}" type="datetimeFigureOut">
              <a:rPr lang="en-US" smtClean="0"/>
              <a:t>4/3/2025</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875222-53EB-46E2-ABC6-F1C91ED341D6}" type="slidenum">
              <a:rPr lang="en-US" smtClean="0"/>
              <a:t>‹Nº›</a:t>
            </a:fld>
            <a:endParaRPr lang="en-US"/>
          </a:p>
        </p:txBody>
      </p:sp>
    </p:spTree>
    <p:extLst>
      <p:ext uri="{BB962C8B-B14F-4D97-AF65-F5344CB8AC3E}">
        <p14:creationId xmlns:p14="http://schemas.microsoft.com/office/powerpoint/2010/main" val="101327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8875222-53EB-46E2-ABC6-F1C91ED341D6}" type="slidenum">
              <a:rPr lang="en-US" smtClean="0"/>
              <a:t>28</a:t>
            </a:fld>
            <a:endParaRPr lang="en-US"/>
          </a:p>
        </p:txBody>
      </p:sp>
    </p:spTree>
    <p:extLst>
      <p:ext uri="{BB962C8B-B14F-4D97-AF65-F5344CB8AC3E}">
        <p14:creationId xmlns:p14="http://schemas.microsoft.com/office/powerpoint/2010/main" val="2529424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10ED5-9109-7202-021C-4387D07EE06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C19BB51-A8C8-FEE4-1907-B9BE85CC7B9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D53BD85-AFEE-5686-58A9-29B05ABA020A}"/>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118F108F-AB62-9ECE-B459-92487FFA3515}"/>
              </a:ext>
            </a:extLst>
          </p:cNvPr>
          <p:cNvSpPr>
            <a:spLocks noGrp="1"/>
          </p:cNvSpPr>
          <p:nvPr>
            <p:ph type="sldNum" sz="quarter" idx="5"/>
          </p:nvPr>
        </p:nvSpPr>
        <p:spPr/>
        <p:txBody>
          <a:bodyPr/>
          <a:lstStyle/>
          <a:p>
            <a:fld id="{58875222-53EB-46E2-ABC6-F1C91ED341D6}" type="slidenum">
              <a:rPr lang="en-US" smtClean="0"/>
              <a:t>29</a:t>
            </a:fld>
            <a:endParaRPr lang="en-US"/>
          </a:p>
        </p:txBody>
      </p:sp>
    </p:spTree>
    <p:extLst>
      <p:ext uri="{BB962C8B-B14F-4D97-AF65-F5344CB8AC3E}">
        <p14:creationId xmlns:p14="http://schemas.microsoft.com/office/powerpoint/2010/main" val="2022210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80DB-E757-2886-A303-FD4710E7B5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6CED1C7-EAFD-4A9B-51CA-F03B481A691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C027AE3-B2E4-0D0F-1756-0DD1DA4D0B47}"/>
              </a:ext>
            </a:extLst>
          </p:cNvPr>
          <p:cNvSpPr>
            <a:spLocks noGrp="1"/>
          </p:cNvSpPr>
          <p:nvPr>
            <p:ph type="body" idx="1"/>
          </p:nvPr>
        </p:nvSpPr>
        <p:spPr/>
        <p:txBody>
          <a:bodyPr/>
          <a:lstStyle/>
          <a:p>
            <a:endParaRPr lang="en-US" dirty="0"/>
          </a:p>
        </p:txBody>
      </p:sp>
      <p:sp>
        <p:nvSpPr>
          <p:cNvPr id="4" name="Marcador de número de diapositiva 3">
            <a:extLst>
              <a:ext uri="{FF2B5EF4-FFF2-40B4-BE49-F238E27FC236}">
                <a16:creationId xmlns:a16="http://schemas.microsoft.com/office/drawing/2014/main" id="{68BC192C-2A25-9A1A-66D1-88A78DCFEEE2}"/>
              </a:ext>
            </a:extLst>
          </p:cNvPr>
          <p:cNvSpPr>
            <a:spLocks noGrp="1"/>
          </p:cNvSpPr>
          <p:nvPr>
            <p:ph type="sldNum" sz="quarter" idx="5"/>
          </p:nvPr>
        </p:nvSpPr>
        <p:spPr/>
        <p:txBody>
          <a:bodyPr/>
          <a:lstStyle/>
          <a:p>
            <a:fld id="{58875222-53EB-46E2-ABC6-F1C91ED341D6}" type="slidenum">
              <a:rPr lang="en-US" smtClean="0"/>
              <a:t>30</a:t>
            </a:fld>
            <a:endParaRPr lang="en-US"/>
          </a:p>
        </p:txBody>
      </p:sp>
    </p:spTree>
    <p:extLst>
      <p:ext uri="{BB962C8B-B14F-4D97-AF65-F5344CB8AC3E}">
        <p14:creationId xmlns:p14="http://schemas.microsoft.com/office/powerpoint/2010/main" val="2333224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886C66-16AF-2162-1C61-268DE94C268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31A4DD23-51C6-DED9-650C-A57CEED0D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CA9A7E07-368D-E326-376F-8E3E42827970}"/>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5" name="Marcador de pie de página 4">
            <a:extLst>
              <a:ext uri="{FF2B5EF4-FFF2-40B4-BE49-F238E27FC236}">
                <a16:creationId xmlns:a16="http://schemas.microsoft.com/office/drawing/2014/main" id="{6358C2D4-96C4-63D7-1E21-31F6CA6672C5}"/>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639D6882-5E68-80B1-AB7B-6C63CB2C4672}"/>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88537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E63C2-B103-207C-4305-7AA3E688DA61}"/>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4628AA6C-30D3-C157-5333-7171A6065E0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7A194FA-F0E8-BC64-AA44-645051D3504A}"/>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5" name="Marcador de pie de página 4">
            <a:extLst>
              <a:ext uri="{FF2B5EF4-FFF2-40B4-BE49-F238E27FC236}">
                <a16:creationId xmlns:a16="http://schemas.microsoft.com/office/drawing/2014/main" id="{4E0EDDAC-3969-8CF4-A597-B171DB8141EA}"/>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3B1907F1-EFC3-644F-4754-7D69B61B5857}"/>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323015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A45F600-EB82-08BE-672A-C70ACED5787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A1C348E1-6019-F3C7-E162-92BDE18E4C2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69436CC-46DC-678F-E752-5787C82E3F8D}"/>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5" name="Marcador de pie de página 4">
            <a:extLst>
              <a:ext uri="{FF2B5EF4-FFF2-40B4-BE49-F238E27FC236}">
                <a16:creationId xmlns:a16="http://schemas.microsoft.com/office/drawing/2014/main" id="{A25F07CA-BE22-06DF-759A-44693A98E08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B1FDAC3-BC0F-D87E-A390-6943F739687A}"/>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1480422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D0B95-4228-1E99-6922-B28DC79ECE8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EBF3FAC6-1237-6D09-424B-95FF1C316AC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6076CF87-A0C0-78EC-CF6D-DDC1C4B17C15}"/>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5" name="Marcador de pie de página 4">
            <a:extLst>
              <a:ext uri="{FF2B5EF4-FFF2-40B4-BE49-F238E27FC236}">
                <a16:creationId xmlns:a16="http://schemas.microsoft.com/office/drawing/2014/main" id="{0906D576-6468-C3D0-11E3-F5A5DC9B8879}"/>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E9132D5-0E7F-A1B6-8DCB-A3364E56B5AB}"/>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3654964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AB9599-DD88-DCAC-B568-5B884AB22CD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F92DFA67-5149-1CAC-2F35-0AEF5C5E6F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71528ED-C143-4B67-8F67-A2CF0F9D59D4}"/>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5" name="Marcador de pie de página 4">
            <a:extLst>
              <a:ext uri="{FF2B5EF4-FFF2-40B4-BE49-F238E27FC236}">
                <a16:creationId xmlns:a16="http://schemas.microsoft.com/office/drawing/2014/main" id="{EE7A9716-4B19-6BB0-1849-B3C31DF7B304}"/>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193EECF-D13E-B1CC-EEA1-F1794466C3A8}"/>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2455242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14D830-8969-FE9D-A70B-DAD2C1F99CBD}"/>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027EBA72-9639-CC85-F2C4-DAEFE5E36EE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1FB2CDF0-7C06-25AB-1431-A9BF263739D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0C0B24CD-9AFA-6763-B6DA-1B459C1E94F2}"/>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6" name="Marcador de pie de página 5">
            <a:extLst>
              <a:ext uri="{FF2B5EF4-FFF2-40B4-BE49-F238E27FC236}">
                <a16:creationId xmlns:a16="http://schemas.microsoft.com/office/drawing/2014/main" id="{AE341A78-0AF8-4BA6-2821-FB4D066605D7}"/>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10A9C8B7-0414-35B0-FF9B-ACC163DB2C10}"/>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408504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DA04D-8C37-3EFA-600E-D32FF9D24C5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ACACC50-0147-626F-6E63-0EFF3378C0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158CE00-897D-78DE-6F42-AC5282620B2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7A5969BA-0297-E310-D591-B0695BD38A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FCD881F-EB89-6FD8-6694-41F53539CCC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94AFFA87-0FCF-2CD7-F7EB-E0F66233F66B}"/>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8" name="Marcador de pie de página 7">
            <a:extLst>
              <a:ext uri="{FF2B5EF4-FFF2-40B4-BE49-F238E27FC236}">
                <a16:creationId xmlns:a16="http://schemas.microsoft.com/office/drawing/2014/main" id="{019C33F3-A8E7-8CC0-9058-CAFC50E872C2}"/>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1EFC87F5-03EF-F97B-A1E4-8063B6C14E06}"/>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3259794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6110C4-FACC-4590-E1F9-A6210BCC7A37}"/>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C96A7926-CC0C-82AB-6C38-B4D915CFA930}"/>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4" name="Marcador de pie de página 3">
            <a:extLst>
              <a:ext uri="{FF2B5EF4-FFF2-40B4-BE49-F238E27FC236}">
                <a16:creationId xmlns:a16="http://schemas.microsoft.com/office/drawing/2014/main" id="{83B115A7-3C4E-DA2B-30E1-12419AB675C0}"/>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1A97F2E2-E955-FB6A-FAC8-274C71682364}"/>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1750500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5DD8C42-ECA2-BDFD-C2BA-7E41D1F9BD0B}"/>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3" name="Marcador de pie de página 2">
            <a:extLst>
              <a:ext uri="{FF2B5EF4-FFF2-40B4-BE49-F238E27FC236}">
                <a16:creationId xmlns:a16="http://schemas.microsoft.com/office/drawing/2014/main" id="{9BE8CA15-5BEF-BE57-A640-A84FB3B0D4AE}"/>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DA008B28-463F-1FD5-A1E5-5110D5718B7C}"/>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738499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550A3-D1E2-434C-B57C-ECFE54EBFE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B47F310-366E-87AC-AE50-47D1AA9DDE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4D7CCC01-647A-E3E6-68E4-81268986B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A095FC9-862C-9904-7F3C-76A6A29254E1}"/>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6" name="Marcador de pie de página 5">
            <a:extLst>
              <a:ext uri="{FF2B5EF4-FFF2-40B4-BE49-F238E27FC236}">
                <a16:creationId xmlns:a16="http://schemas.microsoft.com/office/drawing/2014/main" id="{C0EC8D19-A43B-72D6-C2AC-078B2DC43ACA}"/>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2347A525-F597-7C82-69BB-BA9CEFE0CF7D}"/>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1984097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45018C-F5DF-AA20-CBC1-3DAAD4BB571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4D3CFEED-AF98-3D78-4D63-FACE485109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C194A2DB-48F1-FC27-0A2C-E62DA96D15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10B57E-081D-3128-BD8B-2C919CF29968}"/>
              </a:ext>
            </a:extLst>
          </p:cNvPr>
          <p:cNvSpPr>
            <a:spLocks noGrp="1"/>
          </p:cNvSpPr>
          <p:nvPr>
            <p:ph type="dt" sz="half" idx="10"/>
          </p:nvPr>
        </p:nvSpPr>
        <p:spPr/>
        <p:txBody>
          <a:bodyPr/>
          <a:lstStyle/>
          <a:p>
            <a:fld id="{D39F21A9-2FE6-4D0B-967B-F96EC587D0D8}" type="datetimeFigureOut">
              <a:rPr lang="es-CL" smtClean="0"/>
              <a:t>30-03-2025</a:t>
            </a:fld>
            <a:endParaRPr lang="es-CL"/>
          </a:p>
        </p:txBody>
      </p:sp>
      <p:sp>
        <p:nvSpPr>
          <p:cNvPr id="6" name="Marcador de pie de página 5">
            <a:extLst>
              <a:ext uri="{FF2B5EF4-FFF2-40B4-BE49-F238E27FC236}">
                <a16:creationId xmlns:a16="http://schemas.microsoft.com/office/drawing/2014/main" id="{2EC0334C-7D3F-6FB6-CF3A-E1102242FFAE}"/>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C809749D-BB3E-5FEC-DF0E-543F45FFD834}"/>
              </a:ext>
            </a:extLst>
          </p:cNvPr>
          <p:cNvSpPr>
            <a:spLocks noGrp="1"/>
          </p:cNvSpPr>
          <p:nvPr>
            <p:ph type="sldNum" sz="quarter" idx="12"/>
          </p:nvPr>
        </p:nvSpPr>
        <p:spPr/>
        <p:txBody>
          <a:bodyPr/>
          <a:lstStyle/>
          <a:p>
            <a:fld id="{405E6B78-0CDF-45B1-9CF3-10159F77290D}" type="slidenum">
              <a:rPr lang="es-CL" smtClean="0"/>
              <a:t>‹Nº›</a:t>
            </a:fld>
            <a:endParaRPr lang="es-CL"/>
          </a:p>
        </p:txBody>
      </p:sp>
    </p:spTree>
    <p:extLst>
      <p:ext uri="{BB962C8B-B14F-4D97-AF65-F5344CB8AC3E}">
        <p14:creationId xmlns:p14="http://schemas.microsoft.com/office/powerpoint/2010/main" val="288994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D791DEC-2B10-2BDF-F50E-5BE9455073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703EE3BF-64E4-A55B-8525-D10173377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869EAC9-1B26-A5C3-C542-399B7B7AC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9F21A9-2FE6-4D0B-967B-F96EC587D0D8}" type="datetimeFigureOut">
              <a:rPr lang="es-CL" smtClean="0"/>
              <a:t>30-03-2025</a:t>
            </a:fld>
            <a:endParaRPr lang="es-CL"/>
          </a:p>
        </p:txBody>
      </p:sp>
      <p:sp>
        <p:nvSpPr>
          <p:cNvPr id="5" name="Marcador de pie de página 4">
            <a:extLst>
              <a:ext uri="{FF2B5EF4-FFF2-40B4-BE49-F238E27FC236}">
                <a16:creationId xmlns:a16="http://schemas.microsoft.com/office/drawing/2014/main" id="{526D512E-F15F-FC20-0856-93ADE00A05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D78400F1-6D63-1974-5995-E05E828FCC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5E6B78-0CDF-45B1-9CF3-10159F77290D}" type="slidenum">
              <a:rPr lang="es-CL" smtClean="0"/>
              <a:t>‹Nº›</a:t>
            </a:fld>
            <a:endParaRPr lang="es-CL"/>
          </a:p>
        </p:txBody>
      </p:sp>
    </p:spTree>
    <p:extLst>
      <p:ext uri="{BB962C8B-B14F-4D97-AF65-F5344CB8AC3E}">
        <p14:creationId xmlns:p14="http://schemas.microsoft.com/office/powerpoint/2010/main" val="389985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sv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5ACD2-1E0B-C270-45A0-38C547B412E9}"/>
              </a:ext>
            </a:extLst>
          </p:cNvPr>
          <p:cNvSpPr>
            <a:spLocks noGrp="1"/>
          </p:cNvSpPr>
          <p:nvPr>
            <p:ph type="title"/>
          </p:nvPr>
        </p:nvSpPr>
        <p:spPr>
          <a:xfrm>
            <a:off x="565825" y="939057"/>
            <a:ext cx="11175459" cy="1325563"/>
          </a:xfrm>
        </p:spPr>
        <p:txBody>
          <a:bodyPr/>
          <a:lstStyle/>
          <a:p>
            <a:pPr algn="ctr"/>
            <a:r>
              <a:rPr lang="en-US" dirty="0">
                <a:latin typeface="Walbaum Text" panose="02070503080703020303" pitchFamily="18" charset="0"/>
                <a:cs typeface="Arial" panose="020B0604020202020204" pitchFamily="34" charset="0"/>
              </a:rPr>
              <a:t>ANTERPOLATOR</a:t>
            </a:r>
          </a:p>
        </p:txBody>
      </p:sp>
      <p:sp>
        <p:nvSpPr>
          <p:cNvPr id="6" name="Título 1">
            <a:extLst>
              <a:ext uri="{FF2B5EF4-FFF2-40B4-BE49-F238E27FC236}">
                <a16:creationId xmlns:a16="http://schemas.microsoft.com/office/drawing/2014/main" id="{85538E86-9859-FD21-5C92-F015EDF47217}"/>
              </a:ext>
            </a:extLst>
          </p:cNvPr>
          <p:cNvSpPr txBox="1">
            <a:spLocks/>
          </p:cNvSpPr>
          <p:nvPr/>
        </p:nvSpPr>
        <p:spPr>
          <a:xfrm>
            <a:off x="508270" y="2103437"/>
            <a:ext cx="11175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Walbaum Text" panose="020F0502020204030204" pitchFamily="18" charset="0"/>
                <a:ea typeface="Cambria Math" panose="02040503050406030204" pitchFamily="18" charset="0"/>
                <a:cs typeface="Aptos Serif" panose="020B0502040204020203" pitchFamily="18" charset="0"/>
              </a:rPr>
              <a:t>Estimation of spatial values based on </a:t>
            </a:r>
          </a:p>
          <a:p>
            <a:pPr algn="ctr"/>
            <a:r>
              <a:rPr lang="en-US" dirty="0">
                <a:latin typeface="Walbaum Text" panose="020F0502020204030204" pitchFamily="18" charset="0"/>
                <a:ea typeface="Cambria Math" panose="02040503050406030204" pitchFamily="18" charset="0"/>
                <a:cs typeface="Aptos Serif" panose="020B0502040204020203" pitchFamily="18" charset="0"/>
              </a:rPr>
              <a:t>Ant Colony Optimization</a:t>
            </a:r>
          </a:p>
        </p:txBody>
      </p:sp>
      <p:sp>
        <p:nvSpPr>
          <p:cNvPr id="7" name="Título 1">
            <a:extLst>
              <a:ext uri="{FF2B5EF4-FFF2-40B4-BE49-F238E27FC236}">
                <a16:creationId xmlns:a16="http://schemas.microsoft.com/office/drawing/2014/main" id="{433DA854-CC42-0E09-C8FC-DC7F039474D8}"/>
              </a:ext>
            </a:extLst>
          </p:cNvPr>
          <p:cNvSpPr txBox="1">
            <a:spLocks/>
          </p:cNvSpPr>
          <p:nvPr/>
        </p:nvSpPr>
        <p:spPr>
          <a:xfrm>
            <a:off x="670398" y="4843395"/>
            <a:ext cx="111754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latin typeface="Arial" panose="020B0604020202020204" pitchFamily="34" charset="0"/>
                <a:cs typeface="Arial" panose="020B0604020202020204" pitchFamily="34" charset="0"/>
              </a:rPr>
              <a:t>Roberto Aguirre Maturana</a:t>
            </a:r>
          </a:p>
          <a:p>
            <a:pPr algn="ctr"/>
            <a:r>
              <a:rPr lang="en-US" sz="1600" dirty="0">
                <a:latin typeface="Arial" panose="020B0604020202020204" pitchFamily="34" charset="0"/>
                <a:cs typeface="Arial" panose="020B0604020202020204" pitchFamily="34" charset="0"/>
              </a:rPr>
              <a:t>Geologist – Universidad de Chile</a:t>
            </a:r>
          </a:p>
          <a:p>
            <a:pPr algn="ctr"/>
            <a:r>
              <a:rPr lang="en-US" sz="1600" dirty="0">
                <a:latin typeface="Arial" panose="020B0604020202020204" pitchFamily="34" charset="0"/>
                <a:cs typeface="Arial" panose="020B0604020202020204" pitchFamily="34" charset="0"/>
              </a:rPr>
              <a:t>rhaguirrem@gmail.com</a:t>
            </a:r>
          </a:p>
        </p:txBody>
      </p:sp>
    </p:spTree>
    <p:extLst>
      <p:ext uri="{BB962C8B-B14F-4D97-AF65-F5344CB8AC3E}">
        <p14:creationId xmlns:p14="http://schemas.microsoft.com/office/powerpoint/2010/main" val="3588796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 y="452507"/>
            <a:ext cx="12191978" cy="5952975"/>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0.9</a:t>
            </a:r>
          </a:p>
          <a:p>
            <a:r>
              <a:rPr lang="en-US" sz="1100" dirty="0">
                <a:latin typeface="Arial" panose="020B0604020202020204" pitchFamily="34" charset="0"/>
                <a:cs typeface="Arial" panose="020B0604020202020204" pitchFamily="34" charset="0"/>
              </a:rPr>
              <a:t>Visit decay lambda: 4</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797095 (91.58%)</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110799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Visit decay lambda purpose is to control how fast the interpolated values converge to background away from samples. Instead of a distance function it’s based on number of visits on each cell.</a:t>
            </a:r>
          </a:p>
        </p:txBody>
      </p:sp>
    </p:spTree>
    <p:extLst>
      <p:ext uri="{BB962C8B-B14F-4D97-AF65-F5344CB8AC3E}">
        <p14:creationId xmlns:p14="http://schemas.microsoft.com/office/powerpoint/2010/main" val="82229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 y="452507"/>
            <a:ext cx="12191978" cy="5952974"/>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0.9</a:t>
            </a:r>
          </a:p>
          <a:p>
            <a:r>
              <a:rPr lang="en-US" sz="1100" dirty="0">
                <a:latin typeface="Arial" panose="020B0604020202020204" pitchFamily="34" charset="0"/>
                <a:cs typeface="Arial" panose="020B0604020202020204" pitchFamily="34" charset="0"/>
              </a:rPr>
              <a:t>Visit decay lambda: 8</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818279 (94.02%)</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Visit decay lambda doesn’t give enough continuity to close samples, even when values are high enough as to excessively extend the interpolation into areas away from samples.</a:t>
            </a:r>
          </a:p>
        </p:txBody>
      </p:sp>
    </p:spTree>
    <p:extLst>
      <p:ext uri="{BB962C8B-B14F-4D97-AF65-F5344CB8AC3E}">
        <p14:creationId xmlns:p14="http://schemas.microsoft.com/office/powerpoint/2010/main" val="337595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 y="452507"/>
            <a:ext cx="12191976" cy="5952974"/>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a:latin typeface="Arial" panose="020B0604020202020204" pitchFamily="34" charset="0"/>
                <a:cs typeface="Arial" panose="020B0604020202020204" pitchFamily="34" charset="0"/>
              </a:rPr>
              <a:t>Decay rate: 0.1</a:t>
            </a:r>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792945 (91.11%)</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600164"/>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Decay rate controls the influence of distance to samples in the convergence of the interpolation to background value.</a:t>
            </a:r>
          </a:p>
        </p:txBody>
      </p:sp>
    </p:spTree>
    <p:extLst>
      <p:ext uri="{BB962C8B-B14F-4D97-AF65-F5344CB8AC3E}">
        <p14:creationId xmlns:p14="http://schemas.microsoft.com/office/powerpoint/2010/main" val="1427599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 y="452507"/>
            <a:ext cx="12191976" cy="5952973"/>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Decay rate: 2</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800446 (91.97%)</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600164"/>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Decay rate controls the influence of distance to samples in the convergence of the interpolation to background value.</a:t>
            </a:r>
          </a:p>
        </p:txBody>
      </p:sp>
    </p:spTree>
    <p:extLst>
      <p:ext uri="{BB962C8B-B14F-4D97-AF65-F5344CB8AC3E}">
        <p14:creationId xmlns:p14="http://schemas.microsoft.com/office/powerpoint/2010/main" val="1187082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 y="452507"/>
            <a:ext cx="12191974" cy="5952973"/>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Decay rate: 2</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800446 (91.97%)</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600164"/>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Decay rate controls the influence of distance to samples in the convergence of the interpolation to background value.</a:t>
            </a:r>
          </a:p>
        </p:txBody>
      </p:sp>
    </p:spTree>
    <p:extLst>
      <p:ext uri="{BB962C8B-B14F-4D97-AF65-F5344CB8AC3E}">
        <p14:creationId xmlns:p14="http://schemas.microsoft.com/office/powerpoint/2010/main" val="10477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True</a:t>
            </a:r>
          </a:p>
          <a:p>
            <a:r>
              <a:rPr lang="en-US" sz="1100" dirty="0">
                <a:latin typeface="Arial" panose="020B0604020202020204" pitchFamily="34" charset="0"/>
                <a:cs typeface="Arial" panose="020B0604020202020204" pitchFamily="34" charset="0"/>
              </a:rPr>
              <a:t>Cells visited: 786610 (90.38%)</a:t>
            </a:r>
          </a:p>
        </p:txBody>
      </p:sp>
      <p:sp>
        <p:nvSpPr>
          <p:cNvPr id="2" name="CuadroTexto 1">
            <a:extLst>
              <a:ext uri="{FF2B5EF4-FFF2-40B4-BE49-F238E27FC236}">
                <a16:creationId xmlns:a16="http://schemas.microsoft.com/office/drawing/2014/main" id="{C9148678-95EB-ED46-337D-DC843F1E34B8}"/>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Assuming the background value for first time visited blank cells when averaging with ant prediction based on neighbors makes for a very conservative interpolation.</a:t>
            </a:r>
          </a:p>
        </p:txBody>
      </p:sp>
    </p:spTree>
    <p:extLst>
      <p:ext uri="{BB962C8B-B14F-4D97-AF65-F5344CB8AC3E}">
        <p14:creationId xmlns:p14="http://schemas.microsoft.com/office/powerpoint/2010/main" val="1819518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 y="452507"/>
            <a:ext cx="12191978" cy="5952975"/>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0.3</a:t>
            </a:r>
          </a:p>
          <a:p>
            <a:r>
              <a:rPr lang="en-US" sz="1100" dirty="0">
                <a:latin typeface="Arial" panose="020B0604020202020204" pitchFamily="34" charset="0"/>
                <a:cs typeface="Arial" panose="020B0604020202020204" pitchFamily="34" charset="0"/>
              </a:rPr>
              <a:t>Background Value for None Cells: True</a:t>
            </a:r>
          </a:p>
          <a:p>
            <a:r>
              <a:rPr lang="en-US" sz="1100" dirty="0">
                <a:latin typeface="Arial" panose="020B0604020202020204" pitchFamily="34" charset="0"/>
                <a:cs typeface="Arial" panose="020B0604020202020204" pitchFamily="34" charset="0"/>
              </a:rPr>
              <a:t>Cells visited: 785662 (90.27%)</a:t>
            </a:r>
          </a:p>
        </p:txBody>
      </p:sp>
    </p:spTree>
    <p:extLst>
      <p:ext uri="{BB962C8B-B14F-4D97-AF65-F5344CB8AC3E}">
        <p14:creationId xmlns:p14="http://schemas.microsoft.com/office/powerpoint/2010/main" val="294981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5"/>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0.1</a:t>
            </a:r>
          </a:p>
          <a:p>
            <a:r>
              <a:rPr lang="en-US" sz="1100" dirty="0">
                <a:latin typeface="Arial" panose="020B0604020202020204" pitchFamily="34" charset="0"/>
                <a:cs typeface="Arial" panose="020B0604020202020204" pitchFamily="34" charset="0"/>
              </a:rPr>
              <a:t>Background Value for None Cells: True</a:t>
            </a:r>
          </a:p>
          <a:p>
            <a:r>
              <a:rPr lang="en-US" sz="1100" dirty="0">
                <a:latin typeface="Arial" panose="020B0604020202020204" pitchFamily="34" charset="0"/>
                <a:cs typeface="Arial" panose="020B0604020202020204" pitchFamily="34" charset="0"/>
              </a:rPr>
              <a:t>Cells visited: 795747 (91.43%)</a:t>
            </a:r>
          </a:p>
        </p:txBody>
      </p:sp>
      <p:sp>
        <p:nvSpPr>
          <p:cNvPr id="2" name="CuadroTexto 1">
            <a:extLst>
              <a:ext uri="{FF2B5EF4-FFF2-40B4-BE49-F238E27FC236}">
                <a16:creationId xmlns:a16="http://schemas.microsoft.com/office/drawing/2014/main" id="{331C1A48-200D-FE27-80CB-61FECC29EAD8}"/>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Reducing the cell weight when averaging it with predictions makes for a less conservative estimation, even when background value is assumed for blank cells.</a:t>
            </a:r>
          </a:p>
        </p:txBody>
      </p:sp>
    </p:spTree>
    <p:extLst>
      <p:ext uri="{BB962C8B-B14F-4D97-AF65-F5344CB8AC3E}">
        <p14:creationId xmlns:p14="http://schemas.microsoft.com/office/powerpoint/2010/main" val="1402933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 y="452507"/>
            <a:ext cx="12191978" cy="5952975"/>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0.01</a:t>
            </a:r>
          </a:p>
          <a:p>
            <a:r>
              <a:rPr lang="en-US" sz="1100" dirty="0">
                <a:latin typeface="Arial" panose="020B0604020202020204" pitchFamily="34" charset="0"/>
                <a:cs typeface="Arial" panose="020B0604020202020204" pitchFamily="34" charset="0"/>
              </a:rPr>
              <a:t>Background Value for None Cells: True</a:t>
            </a:r>
          </a:p>
          <a:p>
            <a:r>
              <a:rPr lang="en-US" sz="1100" dirty="0">
                <a:latin typeface="Arial" panose="020B0604020202020204" pitchFamily="34" charset="0"/>
                <a:cs typeface="Arial" panose="020B0604020202020204" pitchFamily="34" charset="0"/>
              </a:rPr>
              <a:t>Cells visited: 795975 (91.45%)</a:t>
            </a:r>
          </a:p>
        </p:txBody>
      </p:sp>
      <p:sp>
        <p:nvSpPr>
          <p:cNvPr id="2" name="CuadroTexto 1">
            <a:extLst>
              <a:ext uri="{FF2B5EF4-FFF2-40B4-BE49-F238E27FC236}">
                <a16:creationId xmlns:a16="http://schemas.microsoft.com/office/drawing/2014/main" id="{331C1A48-200D-FE27-80CB-61FECC29EAD8}"/>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Reducing the cell weight when averaging it with predictions makes for a less conservative estimation, even when background value is assumed for blank cells.</a:t>
            </a:r>
          </a:p>
        </p:txBody>
      </p:sp>
    </p:spTree>
    <p:extLst>
      <p:ext uri="{BB962C8B-B14F-4D97-AF65-F5344CB8AC3E}">
        <p14:creationId xmlns:p14="http://schemas.microsoft.com/office/powerpoint/2010/main" val="2482957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 y="452507"/>
            <a:ext cx="12191978" cy="5952974"/>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a:t>
            </a:r>
          </a:p>
          <a:p>
            <a:r>
              <a:rPr lang="en-US" sz="1100" dirty="0">
                <a:latin typeface="Arial" panose="020B0604020202020204" pitchFamily="34" charset="0"/>
                <a:cs typeface="Arial" panose="020B0604020202020204" pitchFamily="34" charset="0"/>
              </a:rPr>
              <a:t>Background Value for None Cells: True</a:t>
            </a:r>
          </a:p>
          <a:p>
            <a:r>
              <a:rPr lang="en-US" sz="1100" dirty="0">
                <a:latin typeface="Arial" panose="020B0604020202020204" pitchFamily="34" charset="0"/>
                <a:cs typeface="Arial" panose="020B0604020202020204" pitchFamily="34" charset="0"/>
              </a:rPr>
              <a:t>Cells visited: 803787 (92.35%)</a:t>
            </a:r>
          </a:p>
        </p:txBody>
      </p:sp>
      <p:sp>
        <p:nvSpPr>
          <p:cNvPr id="2" name="CuadroTexto 1">
            <a:extLst>
              <a:ext uri="{FF2B5EF4-FFF2-40B4-BE49-F238E27FC236}">
                <a16:creationId xmlns:a16="http://schemas.microsoft.com/office/drawing/2014/main" id="{331C1A48-200D-FE27-80CB-61FECC29EAD8}"/>
              </a:ext>
            </a:extLst>
          </p:cNvPr>
          <p:cNvSpPr txBox="1"/>
          <p:nvPr/>
        </p:nvSpPr>
        <p:spPr>
          <a:xfrm>
            <a:off x="228157" y="819894"/>
            <a:ext cx="2733472" cy="600164"/>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A cell weight of 0 seems to be essentially the same as not using the cell value on the interpolation.</a:t>
            </a:r>
          </a:p>
        </p:txBody>
      </p:sp>
    </p:spTree>
    <p:extLst>
      <p:ext uri="{BB962C8B-B14F-4D97-AF65-F5344CB8AC3E}">
        <p14:creationId xmlns:p14="http://schemas.microsoft.com/office/powerpoint/2010/main" val="3275260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55ACD2-1E0B-C270-45A0-38C547B412E9}"/>
              </a:ext>
            </a:extLst>
          </p:cNvPr>
          <p:cNvSpPr>
            <a:spLocks noGrp="1"/>
          </p:cNvSpPr>
          <p:nvPr>
            <p:ph type="title"/>
          </p:nvPr>
        </p:nvSpPr>
        <p:spPr/>
        <p:txBody>
          <a:bodyPr/>
          <a:lstStyle/>
          <a:p>
            <a:r>
              <a:rPr lang="es-CL" dirty="0"/>
              <a:t>ANTERPOLATOR</a:t>
            </a:r>
          </a:p>
        </p:txBody>
      </p:sp>
      <p:sp>
        <p:nvSpPr>
          <p:cNvPr id="3" name="Marcador de contenido 2">
            <a:extLst>
              <a:ext uri="{FF2B5EF4-FFF2-40B4-BE49-F238E27FC236}">
                <a16:creationId xmlns:a16="http://schemas.microsoft.com/office/drawing/2014/main" id="{6E389394-0679-46DD-E7B0-A82612157B5A}"/>
              </a:ext>
            </a:extLst>
          </p:cNvPr>
          <p:cNvSpPr>
            <a:spLocks noGrp="1"/>
          </p:cNvSpPr>
          <p:nvPr>
            <p:ph idx="1"/>
          </p:nvPr>
        </p:nvSpPr>
        <p:spPr>
          <a:xfrm>
            <a:off x="838199" y="1825625"/>
            <a:ext cx="10620983" cy="4351338"/>
          </a:xfrm>
        </p:spPr>
        <p:txBody>
          <a:bodyPr>
            <a:normAutofit/>
          </a:bodyPr>
          <a:lstStyle/>
          <a:p>
            <a:pPr algn="just"/>
            <a:r>
              <a:rPr lang="en-US" sz="1400" dirty="0">
                <a:latin typeface="Arial" panose="020B0604020202020204" pitchFamily="34" charset="0"/>
                <a:cs typeface="Arial" panose="020B0604020202020204" pitchFamily="34" charset="0"/>
              </a:rPr>
              <a:t>Numeric interpolator based on Ant Colony Optimization (ACO).</a:t>
            </a:r>
          </a:p>
          <a:p>
            <a:pPr algn="just"/>
            <a:r>
              <a:rPr lang="en-US" sz="1400" dirty="0">
                <a:latin typeface="Arial" panose="020B0604020202020204" pitchFamily="34" charset="0"/>
                <a:cs typeface="Arial" panose="020B0604020202020204" pitchFamily="34" charset="0"/>
              </a:rPr>
              <a:t>The input is a set of samples with known coordinates</a:t>
            </a:r>
          </a:p>
          <a:p>
            <a:pPr algn="just"/>
            <a:r>
              <a:rPr lang="en-US" sz="1400" dirty="0">
                <a:latin typeface="Arial" panose="020B0604020202020204" pitchFamily="34" charset="0"/>
                <a:cs typeface="Arial" panose="020B0604020202020204" pitchFamily="34" charset="0"/>
              </a:rPr>
              <a:t>volume occupied by cells is divided by a regular </a:t>
            </a:r>
            <a:r>
              <a:rPr lang="en-US" sz="1400" b="1" dirty="0">
                <a:latin typeface="Arial" panose="020B0604020202020204" pitchFamily="34" charset="0"/>
                <a:cs typeface="Arial" panose="020B0604020202020204" pitchFamily="34" charset="0"/>
              </a:rPr>
              <a:t>grid</a:t>
            </a:r>
            <a:r>
              <a:rPr lang="en-US" sz="1400" dirty="0">
                <a:latin typeface="Arial" panose="020B0604020202020204" pitchFamily="34" charset="0"/>
                <a:cs typeface="Arial" panose="020B0604020202020204" pitchFamily="34" charset="0"/>
              </a:rPr>
              <a:t> with </a:t>
            </a:r>
            <a:r>
              <a:rPr lang="en-US" sz="1400" b="1" dirty="0">
                <a:latin typeface="Arial" panose="020B0604020202020204" pitchFamily="34" charset="0"/>
                <a:cs typeface="Arial" panose="020B0604020202020204" pitchFamily="34" charset="0"/>
              </a:rPr>
              <a:t>cells</a:t>
            </a:r>
            <a:r>
              <a:rPr lang="en-US" sz="1400" dirty="0">
                <a:latin typeface="Arial" panose="020B0604020202020204" pitchFamily="34" charset="0"/>
                <a:cs typeface="Arial" panose="020B0604020202020204" pitchFamily="34" charset="0"/>
              </a:rPr>
              <a:t> of user-defined size.</a:t>
            </a:r>
          </a:p>
          <a:p>
            <a:pPr algn="just"/>
            <a:r>
              <a:rPr lang="en-US" sz="1400" dirty="0">
                <a:latin typeface="Arial" panose="020B0604020202020204" pitchFamily="34" charset="0"/>
                <a:cs typeface="Arial" panose="020B0604020202020204" pitchFamily="34" charset="0"/>
              </a:rPr>
              <a:t>Each grid cell has 26 neighbor cells, except for cells in the boundaries of the volume.</a:t>
            </a:r>
          </a:p>
          <a:p>
            <a:pPr algn="just"/>
            <a:r>
              <a:rPr lang="en-US" sz="1400" dirty="0">
                <a:latin typeface="Arial" panose="020B0604020202020204" pitchFamily="34" charset="0"/>
                <a:cs typeface="Arial" panose="020B0604020202020204" pitchFamily="34" charset="0"/>
              </a:rPr>
              <a:t>Each cell with samples has a value assigned equal to the average value of the cells it contains. Cells without samples have no default value assigned.</a:t>
            </a:r>
            <a:endParaRPr lang="en-US" sz="1400" b="1" dirty="0">
              <a:latin typeface="Arial" panose="020B0604020202020204" pitchFamily="34" charset="0"/>
              <a:cs typeface="Arial" panose="020B0604020202020204" pitchFamily="34" charset="0"/>
            </a:endParaRPr>
          </a:p>
          <a:p>
            <a:pPr algn="just"/>
            <a:r>
              <a:rPr lang="en-US" sz="1400" dirty="0">
                <a:latin typeface="Arial" panose="020B0604020202020204" pitchFamily="34" charset="0"/>
                <a:cs typeface="Arial" panose="020B0604020202020204" pitchFamily="34" charset="0"/>
              </a:rPr>
              <a:t>A number of </a:t>
            </a:r>
            <a:r>
              <a:rPr lang="en-US" sz="1400" b="1" dirty="0">
                <a:latin typeface="Arial" panose="020B0604020202020204" pitchFamily="34" charset="0"/>
                <a:cs typeface="Arial" panose="020B0604020202020204" pitchFamily="34" charset="0"/>
              </a:rPr>
              <a:t>ants</a:t>
            </a:r>
            <a:r>
              <a:rPr lang="en-US" sz="1400" dirty="0">
                <a:latin typeface="Arial" panose="020B0604020202020204" pitchFamily="34" charset="0"/>
                <a:cs typeface="Arial" panose="020B0604020202020204" pitchFamily="34" charset="0"/>
              </a:rPr>
              <a:t> is generated. Each ant has a random starting position corresponding to some of the cells with samples.</a:t>
            </a:r>
          </a:p>
          <a:p>
            <a:pPr algn="just"/>
            <a:r>
              <a:rPr lang="en-US" sz="1400" dirty="0">
                <a:latin typeface="Arial" panose="020B0604020202020204" pitchFamily="34" charset="0"/>
                <a:cs typeface="Arial" panose="020B0604020202020204" pitchFamily="34" charset="0"/>
              </a:rPr>
              <a:t>Ants generate a </a:t>
            </a:r>
            <a:r>
              <a:rPr lang="en-US" sz="1400" b="1" dirty="0">
                <a:latin typeface="Arial" panose="020B0604020202020204" pitchFamily="34" charset="0"/>
                <a:cs typeface="Arial" panose="020B0604020202020204" pitchFamily="34" charset="0"/>
              </a:rPr>
              <a:t>prediction</a:t>
            </a:r>
            <a:r>
              <a:rPr lang="en-US" sz="1400" dirty="0">
                <a:latin typeface="Arial" panose="020B0604020202020204" pitchFamily="34" charset="0"/>
                <a:cs typeface="Arial" panose="020B0604020202020204" pitchFamily="34" charset="0"/>
              </a:rPr>
              <a:t> for the value of their current cell, as a weighted average value of each </a:t>
            </a:r>
            <a:r>
              <a:rPr lang="en-US" sz="1400" b="1" dirty="0">
                <a:latin typeface="Arial" panose="020B0604020202020204" pitchFamily="34" charset="0"/>
                <a:cs typeface="Arial" panose="020B0604020202020204" pitchFamily="34" charset="0"/>
              </a:rPr>
              <a:t>neighbor cell</a:t>
            </a:r>
            <a:r>
              <a:rPr lang="en-US" sz="1400" dirty="0">
                <a:latin typeface="Arial" panose="020B0604020202020204" pitchFamily="34" charset="0"/>
                <a:cs typeface="Arial" panose="020B0604020202020204" pitchFamily="34" charset="0"/>
              </a:rPr>
              <a:t>.</a:t>
            </a:r>
          </a:p>
          <a:p>
            <a:pPr algn="just"/>
            <a:r>
              <a:rPr lang="en-US" sz="1400" dirty="0">
                <a:latin typeface="Arial" panose="020B0604020202020204" pitchFamily="34" charset="0"/>
                <a:cs typeface="Arial" panose="020B0604020202020204" pitchFamily="34" charset="0"/>
              </a:rPr>
              <a:t>The prediction is assigned to the current cell (unless it’s a cell with samples).</a:t>
            </a:r>
          </a:p>
          <a:p>
            <a:pPr algn="just"/>
            <a:r>
              <a:rPr lang="en-US" sz="1400" dirty="0">
                <a:latin typeface="Arial" panose="020B0604020202020204" pitchFamily="34" charset="0"/>
                <a:cs typeface="Arial" panose="020B0604020202020204" pitchFamily="34" charset="0"/>
              </a:rPr>
              <a:t>Options for cell value assignment: If current cell already has a value, it’s replaced by prediction or averaged with prediction. If current cell has no value, either it’s replaced by prediction or averaged with a </a:t>
            </a:r>
            <a:r>
              <a:rPr lang="en-US" sz="1400" b="1" dirty="0">
                <a:latin typeface="Arial" panose="020B0604020202020204" pitchFamily="34" charset="0"/>
                <a:cs typeface="Arial" panose="020B0604020202020204" pitchFamily="34" charset="0"/>
              </a:rPr>
              <a:t>background</a:t>
            </a:r>
            <a:r>
              <a:rPr lang="en-US" sz="1400" dirty="0">
                <a:latin typeface="Arial" panose="020B0604020202020204" pitchFamily="34" charset="0"/>
                <a:cs typeface="Arial" panose="020B0604020202020204" pitchFamily="34" charset="0"/>
              </a:rPr>
              <a:t> value defined by user. In both cases average value has a weight, also user-defined.</a:t>
            </a:r>
          </a:p>
          <a:p>
            <a:pPr algn="just"/>
            <a:r>
              <a:rPr lang="en-US" sz="1400" dirty="0">
                <a:latin typeface="Arial" panose="020B0604020202020204" pitchFamily="34" charset="0"/>
                <a:cs typeface="Arial" panose="020B0604020202020204" pitchFamily="34" charset="0"/>
              </a:rPr>
              <a:t>After assignment, cells move to a neighbor cell. A cell is considered </a:t>
            </a:r>
            <a:r>
              <a:rPr lang="en-US" sz="1400" dirty="0" err="1">
                <a:latin typeface="Arial" panose="020B0604020202020204" pitchFamily="34" charset="0"/>
                <a:cs typeface="Arial" panose="020B0604020202020204" pitchFamily="34" charset="0"/>
              </a:rPr>
              <a:t>prioritary</a:t>
            </a:r>
            <a:r>
              <a:rPr lang="en-US" sz="1400" dirty="0">
                <a:latin typeface="Arial" panose="020B0604020202020204" pitchFamily="34" charset="0"/>
                <a:cs typeface="Arial" panose="020B0604020202020204" pitchFamily="34" charset="0"/>
              </a:rPr>
              <a:t> if it hasn’t been visited yet by any ant, has no samples or if it’s value is closer to the value of the current cell according to some user-defined tolerance. In case there are no </a:t>
            </a:r>
            <a:r>
              <a:rPr lang="en-US" sz="1400" dirty="0" err="1">
                <a:latin typeface="Arial" panose="020B0604020202020204" pitchFamily="34" charset="0"/>
                <a:cs typeface="Arial" panose="020B0604020202020204" pitchFamily="34" charset="0"/>
              </a:rPr>
              <a:t>prioritary</a:t>
            </a:r>
            <a:r>
              <a:rPr lang="en-US" sz="1400" dirty="0">
                <a:latin typeface="Arial" panose="020B0604020202020204" pitchFamily="34" charset="0"/>
                <a:cs typeface="Arial" panose="020B0604020202020204" pitchFamily="34" charset="0"/>
              </a:rPr>
              <a:t> cells, a random neighbor is chosen.</a:t>
            </a:r>
          </a:p>
          <a:p>
            <a:pPr algn="just"/>
            <a:endParaRPr lang="es-CL" sz="1400" dirty="0">
              <a:latin typeface="Arial" panose="020B0604020202020204" pitchFamily="34" charset="0"/>
              <a:cs typeface="Arial" panose="020B0604020202020204" pitchFamily="34" charset="0"/>
            </a:endParaRPr>
          </a:p>
          <a:p>
            <a:pPr algn="just"/>
            <a:endParaRPr lang="es-CL"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7906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 y="452507"/>
            <a:ext cx="12191976" cy="5952974"/>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1 -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Decay rate: 10</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841662 (96.70%)</a:t>
            </a:r>
          </a:p>
        </p:txBody>
      </p:sp>
      <p:sp>
        <p:nvSpPr>
          <p:cNvPr id="2" name="CuadroTexto 1">
            <a:extLst>
              <a:ext uri="{FF2B5EF4-FFF2-40B4-BE49-F238E27FC236}">
                <a16:creationId xmlns:a16="http://schemas.microsoft.com/office/drawing/2014/main" id="{331C1A48-200D-FE27-80CB-61FECC29EAD8}"/>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The prediction of a cell value is calculated as a weighted average of the values of the neighbor cells. In this example the weight used is the distance to the nearest sample.</a:t>
            </a:r>
          </a:p>
        </p:txBody>
      </p:sp>
    </p:spTree>
    <p:extLst>
      <p:ext uri="{BB962C8B-B14F-4D97-AF65-F5344CB8AC3E}">
        <p14:creationId xmlns:p14="http://schemas.microsoft.com/office/powerpoint/2010/main" val="231570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 y="452507"/>
            <a:ext cx="12191976" cy="5952973"/>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1 -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0.25</a:t>
            </a:r>
          </a:p>
          <a:p>
            <a:r>
              <a:rPr lang="en-US" sz="1100" dirty="0">
                <a:latin typeface="Arial" panose="020B0604020202020204" pitchFamily="34" charset="0"/>
                <a:cs typeface="Arial" panose="020B0604020202020204" pitchFamily="34" charset="0"/>
              </a:rPr>
              <a:t>Decay rate: 10</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838289 (96.32%)</a:t>
            </a:r>
          </a:p>
        </p:txBody>
      </p:sp>
      <p:sp>
        <p:nvSpPr>
          <p:cNvPr id="2" name="CuadroTexto 1">
            <a:extLst>
              <a:ext uri="{FF2B5EF4-FFF2-40B4-BE49-F238E27FC236}">
                <a16:creationId xmlns:a16="http://schemas.microsoft.com/office/drawing/2014/main" id="{331C1A48-200D-FE27-80CB-61FECC29EAD8}"/>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The prediction of a cell value is calculated as a weighted average of the values of the neighbor cells. In this example the weight used is the distance to the nearest sample.</a:t>
            </a:r>
          </a:p>
        </p:txBody>
      </p:sp>
    </p:spTree>
    <p:extLst>
      <p:ext uri="{BB962C8B-B14F-4D97-AF65-F5344CB8AC3E}">
        <p14:creationId xmlns:p14="http://schemas.microsoft.com/office/powerpoint/2010/main" val="559302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D2069-1D84-4781-02DE-A5196D5DB123}"/>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1D08043-58E9-85CA-606F-9C71EA06C6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 y="452507"/>
            <a:ext cx="12191974" cy="5952973"/>
          </a:xfrm>
          <a:prstGeom prst="rect">
            <a:avLst/>
          </a:prstGeom>
        </p:spPr>
      </p:pic>
      <p:sp>
        <p:nvSpPr>
          <p:cNvPr id="8" name="CuadroTexto 7">
            <a:extLst>
              <a:ext uri="{FF2B5EF4-FFF2-40B4-BE49-F238E27FC236}">
                <a16:creationId xmlns:a16="http://schemas.microsoft.com/office/drawing/2014/main" id="{6206C65D-E3A8-8B11-8A44-A5892140F9ED}"/>
              </a:ext>
            </a:extLst>
          </p:cNvPr>
          <p:cNvSpPr txBox="1"/>
          <p:nvPr/>
        </p:nvSpPr>
        <p:spPr>
          <a:xfrm>
            <a:off x="228157" y="3975959"/>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Sample distance range: 10</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0.5 - Decay rate: None</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458630 (52.70%)</a:t>
            </a:r>
          </a:p>
        </p:txBody>
      </p:sp>
      <p:sp>
        <p:nvSpPr>
          <p:cNvPr id="2" name="CuadroTexto 1">
            <a:extLst>
              <a:ext uri="{FF2B5EF4-FFF2-40B4-BE49-F238E27FC236}">
                <a16:creationId xmlns:a16="http://schemas.microsoft.com/office/drawing/2014/main" id="{DD409B7A-175C-56E4-2FDA-59C4C7CA3221}"/>
              </a:ext>
            </a:extLst>
          </p:cNvPr>
          <p:cNvSpPr txBox="1"/>
          <p:nvPr/>
        </p:nvSpPr>
        <p:spPr>
          <a:xfrm>
            <a:off x="228157" y="819894"/>
            <a:ext cx="2733472" cy="1277273"/>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b="1" dirty="0">
                <a:latin typeface="Arial" panose="020B0604020202020204" pitchFamily="34" charset="0"/>
                <a:cs typeface="Arial" panose="020B0604020202020204" pitchFamily="34" charset="0"/>
              </a:rPr>
              <a:t>Sample distance range</a:t>
            </a:r>
            <a:r>
              <a:rPr lang="en-US" sz="1100" dirty="0">
                <a:latin typeface="Arial" panose="020B0604020202020204" pitchFamily="34" charset="0"/>
                <a:cs typeface="Arial" panose="020B0604020202020204" pitchFamily="34" charset="0"/>
              </a:rPr>
              <a:t> is a parameter that prioritizes moving to cells within a user-defined distance from cells with samples. In this example it was defined as the only first priority parameter. The result is ants remaining closer to samples.</a:t>
            </a:r>
          </a:p>
        </p:txBody>
      </p:sp>
    </p:spTree>
    <p:extLst>
      <p:ext uri="{BB962C8B-B14F-4D97-AF65-F5344CB8AC3E}">
        <p14:creationId xmlns:p14="http://schemas.microsoft.com/office/powerpoint/2010/main" val="168175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39EE3-BA46-3B9A-6B01-B9419E3997ED}"/>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3AEE1570-C7CD-026B-B485-B5EB448059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 y="452507"/>
            <a:ext cx="12191974" cy="5952972"/>
          </a:xfrm>
          <a:prstGeom prst="rect">
            <a:avLst/>
          </a:prstGeom>
        </p:spPr>
      </p:pic>
      <p:sp>
        <p:nvSpPr>
          <p:cNvPr id="8" name="CuadroTexto 7">
            <a:extLst>
              <a:ext uri="{FF2B5EF4-FFF2-40B4-BE49-F238E27FC236}">
                <a16:creationId xmlns:a16="http://schemas.microsoft.com/office/drawing/2014/main" id="{C792B9D0-D8F3-4BED-85DE-80AF123E5194}"/>
              </a:ext>
            </a:extLst>
          </p:cNvPr>
          <p:cNvSpPr txBox="1"/>
          <p:nvPr/>
        </p:nvSpPr>
        <p:spPr>
          <a:xfrm>
            <a:off x="228157" y="3975959"/>
            <a:ext cx="4019648" cy="219290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10x10x10</a:t>
            </a:r>
          </a:p>
          <a:p>
            <a:r>
              <a:rPr lang="en-US" sz="1050" dirty="0">
                <a:latin typeface="Arial" panose="020B0604020202020204" pitchFamily="34" charset="0"/>
                <a:cs typeface="Arial" panose="020B0604020202020204" pitchFamily="34" charset="0"/>
              </a:rPr>
              <a:t>Total cells: 870348</a:t>
            </a:r>
          </a:p>
          <a:p>
            <a:r>
              <a:rPr lang="en-US" sz="1050" dirty="0">
                <a:latin typeface="Arial" panose="020B0604020202020204" pitchFamily="34" charset="0"/>
                <a:cs typeface="Arial" panose="020B0604020202020204" pitchFamily="34" charset="0"/>
              </a:rPr>
              <a:t>Cells with samples: 6119</a:t>
            </a:r>
          </a:p>
          <a:p>
            <a:r>
              <a:rPr lang="en-US" sz="1050" dirty="0">
                <a:latin typeface="Arial" panose="020B0604020202020204" pitchFamily="34" charset="0"/>
                <a:cs typeface="Arial" panose="020B0604020202020204" pitchFamily="34" charset="0"/>
              </a:rPr>
              <a:t>Ants: 5000</a:t>
            </a:r>
          </a:p>
          <a:p>
            <a:r>
              <a:rPr lang="en-US" sz="1050" dirty="0">
                <a:latin typeface="Arial" panose="020B0604020202020204" pitchFamily="34" charset="0"/>
                <a:cs typeface="Arial" panose="020B0604020202020204" pitchFamily="34" charset="0"/>
              </a:rPr>
              <a:t>Class size: 5 - Tolerance: 1</a:t>
            </a:r>
          </a:p>
          <a:p>
            <a:r>
              <a:rPr lang="en-US" sz="1050" dirty="0">
                <a:latin typeface="Arial" panose="020B0604020202020204" pitchFamily="34" charset="0"/>
                <a:cs typeface="Arial" panose="020B0604020202020204" pitchFamily="34" charset="0"/>
              </a:rPr>
              <a:t>Sample distance range: 5</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Iterations: 1000</a:t>
            </a:r>
          </a:p>
          <a:p>
            <a:r>
              <a:rPr lang="en-US" sz="1050" dirty="0">
                <a:latin typeface="Arial" panose="020B0604020202020204" pitchFamily="34" charset="0"/>
                <a:cs typeface="Arial" panose="020B0604020202020204" pitchFamily="34" charset="0"/>
              </a:rPr>
              <a:t>Cell weight for post prediction averaging: 0.5 - Decay rate: None</a:t>
            </a:r>
          </a:p>
          <a:p>
            <a:r>
              <a:rPr lang="en-US" sz="1050" dirty="0">
                <a:latin typeface="Arial" panose="020B0604020202020204" pitchFamily="34" charset="0"/>
                <a:cs typeface="Arial" panose="020B0604020202020204" pitchFamily="34" charset="0"/>
              </a:rPr>
              <a:t>Probability of including cell value during prediction: 1</a:t>
            </a:r>
          </a:p>
          <a:p>
            <a:r>
              <a:rPr lang="en-US" sz="1050" dirty="0">
                <a:latin typeface="Arial" panose="020B0604020202020204" pitchFamily="34" charset="0"/>
                <a:cs typeface="Arial" panose="020B0604020202020204" pitchFamily="34" charset="0"/>
              </a:rPr>
              <a:t>Background value for None cells: True</a:t>
            </a:r>
          </a:p>
          <a:p>
            <a:r>
              <a:rPr lang="en-US" sz="1050" dirty="0">
                <a:latin typeface="Arial" panose="020B0604020202020204" pitchFamily="34" charset="0"/>
                <a:cs typeface="Arial" panose="020B0604020202020204" pitchFamily="34" charset="0"/>
              </a:rPr>
              <a:t>Cells visited: 784204 (90.10%)</a:t>
            </a:r>
          </a:p>
        </p:txBody>
      </p:sp>
    </p:spTree>
    <p:extLst>
      <p:ext uri="{BB962C8B-B14F-4D97-AF65-F5344CB8AC3E}">
        <p14:creationId xmlns:p14="http://schemas.microsoft.com/office/powerpoint/2010/main" val="3759080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4ADA-D5F0-6476-6FE4-F96D056C6A6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1BBBC5E-1009-8265-28EC-A536A4A33D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 y="452507"/>
            <a:ext cx="12191972" cy="5952972"/>
          </a:xfrm>
          <a:prstGeom prst="rect">
            <a:avLst/>
          </a:prstGeom>
        </p:spPr>
      </p:pic>
      <p:sp>
        <p:nvSpPr>
          <p:cNvPr id="8" name="CuadroTexto 7">
            <a:extLst>
              <a:ext uri="{FF2B5EF4-FFF2-40B4-BE49-F238E27FC236}">
                <a16:creationId xmlns:a16="http://schemas.microsoft.com/office/drawing/2014/main" id="{8F486CCC-465D-C977-9CDC-EAA01D8C0F22}"/>
              </a:ext>
            </a:extLst>
          </p:cNvPr>
          <p:cNvSpPr txBox="1"/>
          <p:nvPr/>
        </p:nvSpPr>
        <p:spPr>
          <a:xfrm>
            <a:off x="228157" y="3975959"/>
            <a:ext cx="4019648" cy="235449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10x10x10</a:t>
            </a:r>
          </a:p>
          <a:p>
            <a:r>
              <a:rPr lang="en-US" sz="1050" dirty="0">
                <a:latin typeface="Arial" panose="020B0604020202020204" pitchFamily="34" charset="0"/>
                <a:cs typeface="Arial" panose="020B0604020202020204" pitchFamily="34" charset="0"/>
              </a:rPr>
              <a:t>Total cells: 870348</a:t>
            </a:r>
          </a:p>
          <a:p>
            <a:r>
              <a:rPr lang="en-US" sz="1050" dirty="0">
                <a:latin typeface="Arial" panose="020B0604020202020204" pitchFamily="34" charset="0"/>
                <a:cs typeface="Arial" panose="020B0604020202020204" pitchFamily="34" charset="0"/>
              </a:rPr>
              <a:t>Cells with samples: 6119</a:t>
            </a:r>
          </a:p>
          <a:p>
            <a:r>
              <a:rPr lang="en-US" sz="1050" dirty="0">
                <a:latin typeface="Arial" panose="020B0604020202020204" pitchFamily="34" charset="0"/>
                <a:cs typeface="Arial" panose="020B0604020202020204" pitchFamily="34" charset="0"/>
              </a:rPr>
              <a:t>Ants: 5000</a:t>
            </a:r>
          </a:p>
          <a:p>
            <a:r>
              <a:rPr lang="en-US" sz="1050" dirty="0">
                <a:latin typeface="Arial" panose="020B0604020202020204" pitchFamily="34" charset="0"/>
                <a:cs typeface="Arial" panose="020B0604020202020204" pitchFamily="34" charset="0"/>
              </a:rPr>
              <a:t>Class size: 5 - Tolerance: 1</a:t>
            </a:r>
          </a:p>
          <a:p>
            <a:r>
              <a:rPr lang="en-US" sz="1050" dirty="0">
                <a:latin typeface="Arial" panose="020B0604020202020204" pitchFamily="34" charset="0"/>
                <a:cs typeface="Arial" panose="020B0604020202020204" pitchFamily="34" charset="0"/>
              </a:rPr>
              <a:t>Sample distance range: 5</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Iterations: 500</a:t>
            </a:r>
          </a:p>
          <a:p>
            <a:r>
              <a:rPr lang="en-US" sz="1050" dirty="0">
                <a:latin typeface="Arial" panose="020B0604020202020204" pitchFamily="34" charset="0"/>
                <a:cs typeface="Arial" panose="020B0604020202020204" pitchFamily="34" charset="0"/>
              </a:rPr>
              <a:t>Cell weight for post prediction averaging: None - Decay rate: None</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False</a:t>
            </a:r>
          </a:p>
          <a:p>
            <a:r>
              <a:rPr lang="en-US" sz="1050" dirty="0">
                <a:latin typeface="Arial" panose="020B0604020202020204" pitchFamily="34" charset="0"/>
                <a:cs typeface="Arial" panose="020B0604020202020204" pitchFamily="34" charset="0"/>
              </a:rPr>
              <a:t>Cells visited: 804652 (92.45%)</a:t>
            </a:r>
          </a:p>
        </p:txBody>
      </p:sp>
    </p:spTree>
    <p:extLst>
      <p:ext uri="{BB962C8B-B14F-4D97-AF65-F5344CB8AC3E}">
        <p14:creationId xmlns:p14="http://schemas.microsoft.com/office/powerpoint/2010/main" val="169352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0137F-3B61-5463-E5CE-066AAA096AC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A408120-DA1C-028E-6E12-47236C560B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 y="452507"/>
            <a:ext cx="12191972" cy="5952972"/>
          </a:xfrm>
          <a:prstGeom prst="rect">
            <a:avLst/>
          </a:prstGeom>
        </p:spPr>
      </p:pic>
      <p:sp>
        <p:nvSpPr>
          <p:cNvPr id="8" name="CuadroTexto 7">
            <a:extLst>
              <a:ext uri="{FF2B5EF4-FFF2-40B4-BE49-F238E27FC236}">
                <a16:creationId xmlns:a16="http://schemas.microsoft.com/office/drawing/2014/main" id="{675E8AA0-BEFA-D4F2-03BE-202BDEE67F07}"/>
              </a:ext>
            </a:extLst>
          </p:cNvPr>
          <p:cNvSpPr txBox="1"/>
          <p:nvPr/>
        </p:nvSpPr>
        <p:spPr>
          <a:xfrm>
            <a:off x="228156" y="3975959"/>
            <a:ext cx="4136025" cy="219290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10x10x10</a:t>
            </a:r>
          </a:p>
          <a:p>
            <a:r>
              <a:rPr lang="en-US" sz="1050" dirty="0">
                <a:latin typeface="Arial" panose="020B0604020202020204" pitchFamily="34" charset="0"/>
                <a:cs typeface="Arial" panose="020B0604020202020204" pitchFamily="34" charset="0"/>
              </a:rPr>
              <a:t>Total cells: 870348</a:t>
            </a:r>
          </a:p>
          <a:p>
            <a:r>
              <a:rPr lang="en-US" sz="1050" dirty="0">
                <a:latin typeface="Arial" panose="020B0604020202020204" pitchFamily="34" charset="0"/>
                <a:cs typeface="Arial" panose="020B0604020202020204" pitchFamily="34" charset="0"/>
              </a:rPr>
              <a:t>Cells with samples: 6119</a:t>
            </a:r>
          </a:p>
          <a:p>
            <a:r>
              <a:rPr lang="en-US" sz="1050" dirty="0">
                <a:latin typeface="Arial" panose="020B0604020202020204" pitchFamily="34" charset="0"/>
                <a:cs typeface="Arial" panose="020B0604020202020204" pitchFamily="34" charset="0"/>
              </a:rPr>
              <a:t>Ants: 5000</a:t>
            </a:r>
          </a:p>
          <a:p>
            <a:r>
              <a:rPr lang="en-US" sz="1050" dirty="0">
                <a:latin typeface="Arial" panose="020B0604020202020204" pitchFamily="34" charset="0"/>
                <a:cs typeface="Arial" panose="020B0604020202020204" pitchFamily="34" charset="0"/>
              </a:rPr>
              <a:t>Class size: 5 - Tolerance: 1</a:t>
            </a:r>
          </a:p>
          <a:p>
            <a:r>
              <a:rPr lang="en-US" sz="1050" dirty="0">
                <a:latin typeface="Arial" panose="020B0604020202020204" pitchFamily="34" charset="0"/>
                <a:cs typeface="Arial" panose="020B0604020202020204" pitchFamily="34" charset="0"/>
              </a:rPr>
              <a:t>Sample distance range: 5</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Iterations: 1000</a:t>
            </a:r>
          </a:p>
          <a:p>
            <a:r>
              <a:rPr lang="en-US" sz="1050" dirty="0">
                <a:latin typeface="Arial" panose="020B0604020202020204" pitchFamily="34" charset="0"/>
                <a:cs typeface="Arial" panose="020B0604020202020204" pitchFamily="34" charset="0"/>
              </a:rPr>
              <a:t>Cell weight for post prediction averaging: None - Decay rate: None</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True</a:t>
            </a:r>
          </a:p>
          <a:p>
            <a:r>
              <a:rPr lang="en-US" sz="1050" dirty="0">
                <a:latin typeface="Arial" panose="020B0604020202020204" pitchFamily="34" charset="0"/>
                <a:cs typeface="Arial" panose="020B0604020202020204" pitchFamily="34" charset="0"/>
              </a:rPr>
              <a:t>Cells visited: 800534 (91.98%)</a:t>
            </a:r>
          </a:p>
        </p:txBody>
      </p:sp>
    </p:spTree>
    <p:extLst>
      <p:ext uri="{BB962C8B-B14F-4D97-AF65-F5344CB8AC3E}">
        <p14:creationId xmlns:p14="http://schemas.microsoft.com/office/powerpoint/2010/main" val="2865671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7A6D4-655B-7055-FEF2-2A60969C31D3}"/>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29C77D1D-445F-F35E-12B4-7475BCCA5D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 y="452507"/>
            <a:ext cx="12191972" cy="5952971"/>
          </a:xfrm>
          <a:prstGeom prst="rect">
            <a:avLst/>
          </a:prstGeom>
        </p:spPr>
      </p:pic>
      <p:sp>
        <p:nvSpPr>
          <p:cNvPr id="8" name="CuadroTexto 7">
            <a:extLst>
              <a:ext uri="{FF2B5EF4-FFF2-40B4-BE49-F238E27FC236}">
                <a16:creationId xmlns:a16="http://schemas.microsoft.com/office/drawing/2014/main" id="{57E41739-40E0-D0F0-0BF2-E8E2F0A3FF1C}"/>
              </a:ext>
            </a:extLst>
          </p:cNvPr>
          <p:cNvSpPr txBox="1"/>
          <p:nvPr/>
        </p:nvSpPr>
        <p:spPr>
          <a:xfrm>
            <a:off x="228156" y="3975959"/>
            <a:ext cx="4136025" cy="219290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10x10x10</a:t>
            </a:r>
          </a:p>
          <a:p>
            <a:r>
              <a:rPr lang="en-US" sz="1050" dirty="0">
                <a:latin typeface="Arial" panose="020B0604020202020204" pitchFamily="34" charset="0"/>
                <a:cs typeface="Arial" panose="020B0604020202020204" pitchFamily="34" charset="0"/>
              </a:rPr>
              <a:t>Total cells: 870348</a:t>
            </a:r>
          </a:p>
          <a:p>
            <a:r>
              <a:rPr lang="en-US" sz="1050" dirty="0">
                <a:latin typeface="Arial" panose="020B0604020202020204" pitchFamily="34" charset="0"/>
                <a:cs typeface="Arial" panose="020B0604020202020204" pitchFamily="34" charset="0"/>
              </a:rPr>
              <a:t>Cells with samples: 6119</a:t>
            </a:r>
          </a:p>
          <a:p>
            <a:r>
              <a:rPr lang="en-US" sz="1050" dirty="0">
                <a:latin typeface="Arial" panose="020B0604020202020204" pitchFamily="34" charset="0"/>
                <a:cs typeface="Arial" panose="020B0604020202020204" pitchFamily="34" charset="0"/>
              </a:rPr>
              <a:t>Ants: 5000</a:t>
            </a:r>
          </a:p>
          <a:p>
            <a:r>
              <a:rPr lang="en-US" sz="1050" dirty="0">
                <a:latin typeface="Arial" panose="020B0604020202020204" pitchFamily="34" charset="0"/>
                <a:cs typeface="Arial" panose="020B0604020202020204" pitchFamily="34" charset="0"/>
              </a:rPr>
              <a:t>Class size: 5 - Tolerance: 1</a:t>
            </a:r>
          </a:p>
          <a:p>
            <a:r>
              <a:rPr lang="en-US" sz="1050" dirty="0">
                <a:latin typeface="Arial" panose="020B0604020202020204" pitchFamily="34" charset="0"/>
                <a:cs typeface="Arial" panose="020B0604020202020204" pitchFamily="34" charset="0"/>
              </a:rPr>
              <a:t>Sample distance range: 5</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Iterations: 200</a:t>
            </a:r>
          </a:p>
          <a:p>
            <a:r>
              <a:rPr lang="en-US" sz="1050" dirty="0">
                <a:latin typeface="Arial" panose="020B0604020202020204" pitchFamily="34" charset="0"/>
                <a:cs typeface="Arial" panose="020B0604020202020204" pitchFamily="34" charset="0"/>
              </a:rPr>
              <a:t>Cell weight for post prediction averaging: None - Decay rate: None</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False</a:t>
            </a:r>
          </a:p>
          <a:p>
            <a:r>
              <a:rPr lang="en-US" sz="1050" dirty="0">
                <a:latin typeface="Arial" panose="020B0604020202020204" pitchFamily="34" charset="0"/>
                <a:cs typeface="Arial" panose="020B0604020202020204" pitchFamily="34" charset="0"/>
              </a:rPr>
              <a:t>Cells visited: 632218 (72.64%)</a:t>
            </a:r>
          </a:p>
        </p:txBody>
      </p:sp>
      <p:sp>
        <p:nvSpPr>
          <p:cNvPr id="6" name="CuadroTexto 5">
            <a:extLst>
              <a:ext uri="{FF2B5EF4-FFF2-40B4-BE49-F238E27FC236}">
                <a16:creationId xmlns:a16="http://schemas.microsoft.com/office/drawing/2014/main" id="{F5753DD9-2910-21F3-6D57-1844F73509B3}"/>
              </a:ext>
            </a:extLst>
          </p:cNvPr>
          <p:cNvSpPr txBox="1"/>
          <p:nvPr/>
        </p:nvSpPr>
        <p:spPr>
          <a:xfrm>
            <a:off x="228156" y="819894"/>
            <a:ext cx="3155123" cy="110799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Result after registering for each visited cell the closest sample and using this value for weight calculation during prediction. Less difference between the value of the last visited cell and the cell value of a neighbor cell makes for a biggest weight of that neighbor on interpolation.</a:t>
            </a:r>
          </a:p>
        </p:txBody>
      </p:sp>
    </p:spTree>
    <p:extLst>
      <p:ext uri="{BB962C8B-B14F-4D97-AF65-F5344CB8AC3E}">
        <p14:creationId xmlns:p14="http://schemas.microsoft.com/office/powerpoint/2010/main" val="4104333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41D85-5C48-B234-242F-9FA4DBEB630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BF108DC8-22CB-C10C-A176-5F102513EA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 y="452507"/>
            <a:ext cx="12191970" cy="5952971"/>
          </a:xfrm>
          <a:prstGeom prst="rect">
            <a:avLst/>
          </a:prstGeom>
        </p:spPr>
      </p:pic>
      <p:sp>
        <p:nvSpPr>
          <p:cNvPr id="8" name="CuadroTexto 7">
            <a:extLst>
              <a:ext uri="{FF2B5EF4-FFF2-40B4-BE49-F238E27FC236}">
                <a16:creationId xmlns:a16="http://schemas.microsoft.com/office/drawing/2014/main" id="{D283401C-0D44-D299-512E-5B139AADA875}"/>
              </a:ext>
            </a:extLst>
          </p:cNvPr>
          <p:cNvSpPr txBox="1"/>
          <p:nvPr/>
        </p:nvSpPr>
        <p:spPr>
          <a:xfrm>
            <a:off x="228156" y="3975959"/>
            <a:ext cx="4136025" cy="235449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10x10x10</a:t>
            </a:r>
          </a:p>
          <a:p>
            <a:r>
              <a:rPr lang="en-US" sz="1050" dirty="0">
                <a:latin typeface="Arial" panose="020B0604020202020204" pitchFamily="34" charset="0"/>
                <a:cs typeface="Arial" panose="020B0604020202020204" pitchFamily="34" charset="0"/>
              </a:rPr>
              <a:t>Total cells: 870348</a:t>
            </a:r>
          </a:p>
          <a:p>
            <a:r>
              <a:rPr lang="en-US" sz="1050" dirty="0">
                <a:latin typeface="Arial" panose="020B0604020202020204" pitchFamily="34" charset="0"/>
                <a:cs typeface="Arial" panose="020B0604020202020204" pitchFamily="34" charset="0"/>
              </a:rPr>
              <a:t>Cells with samples: 6119</a:t>
            </a:r>
          </a:p>
          <a:p>
            <a:r>
              <a:rPr lang="en-US" sz="1050" dirty="0">
                <a:latin typeface="Arial" panose="020B0604020202020204" pitchFamily="34" charset="0"/>
                <a:cs typeface="Arial" panose="020B0604020202020204" pitchFamily="34" charset="0"/>
              </a:rPr>
              <a:t>Ants: 5000</a:t>
            </a:r>
          </a:p>
          <a:p>
            <a:r>
              <a:rPr lang="en-US" sz="1050" dirty="0">
                <a:latin typeface="Arial" panose="020B0604020202020204" pitchFamily="34" charset="0"/>
                <a:cs typeface="Arial" panose="020B0604020202020204" pitchFamily="34" charset="0"/>
              </a:rPr>
              <a:t>Class size: 2 - Tolerance: 1</a:t>
            </a:r>
          </a:p>
          <a:p>
            <a:r>
              <a:rPr lang="en-US" sz="1050" dirty="0">
                <a:latin typeface="Arial" panose="020B0604020202020204" pitchFamily="34" charset="0"/>
                <a:cs typeface="Arial" panose="020B0604020202020204" pitchFamily="34" charset="0"/>
              </a:rPr>
              <a:t>Sample distance range: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Iterations: 200</a:t>
            </a:r>
          </a:p>
          <a:p>
            <a:r>
              <a:rPr lang="en-US" sz="1050" dirty="0">
                <a:latin typeface="Arial" panose="020B0604020202020204" pitchFamily="34" charset="0"/>
                <a:cs typeface="Arial" panose="020B0604020202020204" pitchFamily="34" charset="0"/>
              </a:rPr>
              <a:t>Decay rate: None</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True</a:t>
            </a:r>
          </a:p>
          <a:p>
            <a:r>
              <a:rPr lang="en-US" sz="1050" dirty="0">
                <a:latin typeface="Arial" panose="020B0604020202020204" pitchFamily="34" charset="0"/>
                <a:cs typeface="Arial" panose="020B0604020202020204" pitchFamily="34" charset="0"/>
              </a:rPr>
              <a:t>Fill unvisited cells with neighbors average: True</a:t>
            </a:r>
          </a:p>
          <a:p>
            <a:r>
              <a:rPr lang="en-US" sz="1050" dirty="0">
                <a:latin typeface="Arial" panose="020B0604020202020204" pitchFamily="34" charset="0"/>
                <a:cs typeface="Arial" panose="020B0604020202020204" pitchFamily="34" charset="0"/>
              </a:rPr>
              <a:t>Cells visited: 665928 (76.51%)</a:t>
            </a:r>
          </a:p>
        </p:txBody>
      </p:sp>
      <p:sp>
        <p:nvSpPr>
          <p:cNvPr id="6" name="CuadroTexto 5">
            <a:extLst>
              <a:ext uri="{FF2B5EF4-FFF2-40B4-BE49-F238E27FC236}">
                <a16:creationId xmlns:a16="http://schemas.microsoft.com/office/drawing/2014/main" id="{41D18E76-CE20-BF30-8844-1CA045DD3B34}"/>
              </a:ext>
            </a:extLst>
          </p:cNvPr>
          <p:cNvSpPr txBox="1"/>
          <p:nvPr/>
        </p:nvSpPr>
        <p:spPr>
          <a:xfrm>
            <a:off x="228156" y="819894"/>
            <a:ext cx="3155123" cy="110799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b="1" dirty="0">
                <a:latin typeface="Arial" panose="020B0604020202020204" pitchFamily="34" charset="0"/>
                <a:cs typeface="Arial" panose="020B0604020202020204" pitchFamily="34" charset="0"/>
              </a:rPr>
              <a:t>Sample distance range</a:t>
            </a:r>
            <a:r>
              <a:rPr lang="en-US" sz="1100" dirty="0">
                <a:latin typeface="Arial" panose="020B0604020202020204" pitchFamily="34" charset="0"/>
                <a:cs typeface="Arial" panose="020B0604020202020204" pitchFamily="34" charset="0"/>
              </a:rPr>
              <a:t> is a parameter used to control the extension of the anomaly by assuming background value for None cells beyond a certain distance form the nearest cell with samples. Non-visited cells were filled using the average value of their neighbors.</a:t>
            </a:r>
          </a:p>
        </p:txBody>
      </p:sp>
    </p:spTree>
    <p:extLst>
      <p:ext uri="{BB962C8B-B14F-4D97-AF65-F5344CB8AC3E}">
        <p14:creationId xmlns:p14="http://schemas.microsoft.com/office/powerpoint/2010/main" val="2861483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8D4E6-6327-45D3-CDD4-EB00DAC2D78C}"/>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5F862208-8D4C-7AF5-B590-D206FC52CB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 y="452507"/>
            <a:ext cx="12191970" cy="5952970"/>
          </a:xfrm>
          <a:prstGeom prst="rect">
            <a:avLst/>
          </a:prstGeom>
        </p:spPr>
      </p:pic>
      <p:sp>
        <p:nvSpPr>
          <p:cNvPr id="8" name="CuadroTexto 7">
            <a:extLst>
              <a:ext uri="{FF2B5EF4-FFF2-40B4-BE49-F238E27FC236}">
                <a16:creationId xmlns:a16="http://schemas.microsoft.com/office/drawing/2014/main" id="{E2565A84-BC99-8484-DE58-43FF38BDBF8C}"/>
              </a:ext>
            </a:extLst>
          </p:cNvPr>
          <p:cNvSpPr txBox="1"/>
          <p:nvPr/>
        </p:nvSpPr>
        <p:spPr>
          <a:xfrm>
            <a:off x="228156" y="3975959"/>
            <a:ext cx="4136025" cy="267765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20x20x20</a:t>
            </a:r>
          </a:p>
          <a:p>
            <a:r>
              <a:rPr lang="en-US" sz="1050" dirty="0">
                <a:latin typeface="Arial" panose="020B0604020202020204" pitchFamily="34" charset="0"/>
                <a:cs typeface="Arial" panose="020B0604020202020204" pitchFamily="34" charset="0"/>
              </a:rPr>
              <a:t>Total cells: 110577</a:t>
            </a:r>
          </a:p>
          <a:p>
            <a:r>
              <a:rPr lang="en-US" sz="1050" dirty="0">
                <a:latin typeface="Arial" panose="020B0604020202020204" pitchFamily="34" charset="0"/>
                <a:cs typeface="Arial" panose="020B0604020202020204" pitchFamily="34" charset="0"/>
              </a:rPr>
              <a:t>Cells with samples: 2974</a:t>
            </a:r>
          </a:p>
          <a:p>
            <a:r>
              <a:rPr lang="en-US" sz="1050" dirty="0">
                <a:latin typeface="Arial" panose="020B0604020202020204" pitchFamily="34" charset="0"/>
                <a:cs typeface="Arial" panose="020B0604020202020204" pitchFamily="34" charset="0"/>
              </a:rPr>
              <a:t>Starting ants: 8922 - Surviving ants: 8922</a:t>
            </a:r>
          </a:p>
          <a:p>
            <a:r>
              <a:rPr lang="en-US" sz="1050" dirty="0">
                <a:latin typeface="Arial" panose="020B0604020202020204" pitchFamily="34" charset="0"/>
                <a:cs typeface="Arial" panose="020B0604020202020204" pitchFamily="34" charset="0"/>
              </a:rPr>
              <a:t>Max pheromone: 150</a:t>
            </a:r>
          </a:p>
          <a:p>
            <a:r>
              <a:rPr lang="en-US" sz="1050" dirty="0">
                <a:latin typeface="Arial" panose="020B0604020202020204" pitchFamily="34" charset="0"/>
                <a:cs typeface="Arial" panose="020B0604020202020204" pitchFamily="34" charset="0"/>
              </a:rPr>
              <a:t>Class size: 2 - Tolerance: 1</a:t>
            </a:r>
          </a:p>
          <a:p>
            <a:r>
              <a:rPr lang="en-US" sz="1050" dirty="0">
                <a:latin typeface="Arial" panose="020B0604020202020204" pitchFamily="34" charset="0"/>
                <a:cs typeface="Arial" panose="020B0604020202020204" pitchFamily="34" charset="0"/>
              </a:rPr>
              <a:t>Domain average distance: 7 - Background distance: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1</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Value for None cells: True</a:t>
            </a:r>
          </a:p>
          <a:p>
            <a:r>
              <a:rPr lang="en-US" sz="1050" dirty="0">
                <a:latin typeface="Arial" panose="020B0604020202020204" pitchFamily="34" charset="0"/>
                <a:cs typeface="Arial" panose="020B0604020202020204" pitchFamily="34" charset="0"/>
              </a:rPr>
              <a:t>Weight method: </a:t>
            </a:r>
            <a:r>
              <a:rPr lang="en-US" sz="1050" dirty="0" err="1">
                <a:latin typeface="Arial" panose="020B0604020202020204" pitchFamily="34" charset="0"/>
                <a:cs typeface="Arial" panose="020B0604020202020204" pitchFamily="34" charset="0"/>
              </a:rPr>
              <a:t>greater_sample</a:t>
            </a:r>
            <a:endParaRPr lang="en-US" sz="1050" dirty="0">
              <a:latin typeface="Arial" panose="020B0604020202020204" pitchFamily="34" charset="0"/>
              <a:cs typeface="Arial" panose="020B0604020202020204" pitchFamily="34" charset="0"/>
            </a:endParaRP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20</a:t>
            </a:r>
          </a:p>
          <a:p>
            <a:r>
              <a:rPr lang="en-US" sz="1050" dirty="0">
                <a:latin typeface="Arial" panose="020B0604020202020204" pitchFamily="34" charset="0"/>
                <a:cs typeface="Arial" panose="020B0604020202020204" pitchFamily="34" charset="0"/>
              </a:rPr>
              <a:t>Cells visited: 78125 (70.65%)</a:t>
            </a:r>
          </a:p>
        </p:txBody>
      </p:sp>
    </p:spTree>
    <p:extLst>
      <p:ext uri="{BB962C8B-B14F-4D97-AF65-F5344CB8AC3E}">
        <p14:creationId xmlns:p14="http://schemas.microsoft.com/office/powerpoint/2010/main" val="3184635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39563-8DB6-4036-0B00-BA6A25942679}"/>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1940990D-D26E-7A92-EA3D-5EC6922319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 y="452507"/>
            <a:ext cx="12191968" cy="5952970"/>
          </a:xfrm>
          <a:prstGeom prst="rect">
            <a:avLst/>
          </a:prstGeom>
        </p:spPr>
      </p:pic>
      <p:sp>
        <p:nvSpPr>
          <p:cNvPr id="8" name="CuadroTexto 7">
            <a:extLst>
              <a:ext uri="{FF2B5EF4-FFF2-40B4-BE49-F238E27FC236}">
                <a16:creationId xmlns:a16="http://schemas.microsoft.com/office/drawing/2014/main" id="{DC92F8A2-412E-6B32-55BF-B974B7A40EBA}"/>
              </a:ext>
            </a:extLst>
          </p:cNvPr>
          <p:cNvSpPr txBox="1"/>
          <p:nvPr/>
        </p:nvSpPr>
        <p:spPr>
          <a:xfrm>
            <a:off x="228156" y="3975959"/>
            <a:ext cx="4136025" cy="267765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20x20x20</a:t>
            </a:r>
          </a:p>
          <a:p>
            <a:r>
              <a:rPr lang="en-US" sz="1050" dirty="0">
                <a:latin typeface="Arial" panose="020B0604020202020204" pitchFamily="34" charset="0"/>
                <a:cs typeface="Arial" panose="020B0604020202020204" pitchFamily="34" charset="0"/>
              </a:rPr>
              <a:t>Total cells: 110577</a:t>
            </a:r>
          </a:p>
          <a:p>
            <a:r>
              <a:rPr lang="en-US" sz="1050" dirty="0">
                <a:latin typeface="Arial" panose="020B0604020202020204" pitchFamily="34" charset="0"/>
                <a:cs typeface="Arial" panose="020B0604020202020204" pitchFamily="34" charset="0"/>
              </a:rPr>
              <a:t>Cells with samples: 2974</a:t>
            </a:r>
          </a:p>
          <a:p>
            <a:r>
              <a:rPr lang="en-US" sz="1050" dirty="0">
                <a:latin typeface="Arial" panose="020B0604020202020204" pitchFamily="34" charset="0"/>
                <a:cs typeface="Arial" panose="020B0604020202020204" pitchFamily="34" charset="0"/>
              </a:rPr>
              <a:t>Starting ants: 8922 - Surviving ants: 8922</a:t>
            </a:r>
          </a:p>
          <a:p>
            <a:r>
              <a:rPr lang="en-US" sz="1050" dirty="0">
                <a:latin typeface="Arial" panose="020B0604020202020204" pitchFamily="34" charset="0"/>
                <a:cs typeface="Arial" panose="020B0604020202020204" pitchFamily="34" charset="0"/>
              </a:rPr>
              <a:t>Max pheromone: 150</a:t>
            </a:r>
          </a:p>
          <a:p>
            <a:r>
              <a:rPr lang="en-US" sz="1050" dirty="0">
                <a:latin typeface="Arial" panose="020B0604020202020204" pitchFamily="34" charset="0"/>
                <a:cs typeface="Arial" panose="020B0604020202020204" pitchFamily="34" charset="0"/>
              </a:rPr>
              <a:t>Class size: 2 - Tolerance: 1</a:t>
            </a:r>
          </a:p>
          <a:p>
            <a:r>
              <a:rPr lang="en-US" sz="1050" dirty="0">
                <a:latin typeface="Arial" panose="020B0604020202020204" pitchFamily="34" charset="0"/>
                <a:cs typeface="Arial" panose="020B0604020202020204" pitchFamily="34" charset="0"/>
              </a:rPr>
              <a:t>Domain average distance: 7 - Background distance: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1</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Value for None cells: True</a:t>
            </a:r>
          </a:p>
          <a:p>
            <a:r>
              <a:rPr lang="en-US" sz="1050" dirty="0">
                <a:latin typeface="Arial" panose="020B0604020202020204" pitchFamily="34" charset="0"/>
                <a:cs typeface="Arial" panose="020B0604020202020204" pitchFamily="34" charset="0"/>
              </a:rPr>
              <a:t>Weight method: </a:t>
            </a:r>
            <a:r>
              <a:rPr lang="en-US" sz="1050" dirty="0" err="1">
                <a:latin typeface="Arial" panose="020B0604020202020204" pitchFamily="34" charset="0"/>
                <a:cs typeface="Arial" panose="020B0604020202020204" pitchFamily="34" charset="0"/>
              </a:rPr>
              <a:t>greater_sample</a:t>
            </a:r>
            <a:endParaRPr lang="en-US" sz="1050" dirty="0">
              <a:latin typeface="Arial" panose="020B0604020202020204" pitchFamily="34" charset="0"/>
              <a:cs typeface="Arial" panose="020B0604020202020204" pitchFamily="34" charset="0"/>
            </a:endParaRP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10</a:t>
            </a:r>
          </a:p>
          <a:p>
            <a:r>
              <a:rPr lang="en-US" sz="1050" dirty="0">
                <a:latin typeface="Arial" panose="020B0604020202020204" pitchFamily="34" charset="0"/>
                <a:cs typeface="Arial" panose="020B0604020202020204" pitchFamily="34" charset="0"/>
              </a:rPr>
              <a:t>Cells visited: 63549 (57.47%)</a:t>
            </a:r>
          </a:p>
        </p:txBody>
      </p:sp>
    </p:spTree>
    <p:extLst>
      <p:ext uri="{BB962C8B-B14F-4D97-AF65-F5344CB8AC3E}">
        <p14:creationId xmlns:p14="http://schemas.microsoft.com/office/powerpoint/2010/main" val="8008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 y="452507"/>
            <a:ext cx="12191983" cy="5952977"/>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848558 (97.50%)</a:t>
            </a:r>
          </a:p>
        </p:txBody>
      </p:sp>
      <p:sp>
        <p:nvSpPr>
          <p:cNvPr id="2" name="CuadroTexto 1">
            <a:extLst>
              <a:ext uri="{FF2B5EF4-FFF2-40B4-BE49-F238E27FC236}">
                <a16:creationId xmlns:a16="http://schemas.microsoft.com/office/drawing/2014/main" id="{3FD6D6E3-ABE2-057D-696B-EAC31F0698AF}"/>
              </a:ext>
            </a:extLst>
          </p:cNvPr>
          <p:cNvSpPr txBox="1"/>
          <p:nvPr/>
        </p:nvSpPr>
        <p:spPr>
          <a:xfrm>
            <a:off x="228157" y="819894"/>
            <a:ext cx="273347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This result was obtained before adding the condition of neighbor cells with first priority for visit not including cells with samples. Notice the isolated drillhole section at the center.</a:t>
            </a:r>
          </a:p>
        </p:txBody>
      </p:sp>
    </p:spTree>
    <p:extLst>
      <p:ext uri="{BB962C8B-B14F-4D97-AF65-F5344CB8AC3E}">
        <p14:creationId xmlns:p14="http://schemas.microsoft.com/office/powerpoint/2010/main" val="846088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C7B9-894E-3244-5586-25AAA928F826}"/>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2229B0ED-0E01-12CA-D7A4-3C28F35D99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 y="452507"/>
            <a:ext cx="12191968" cy="5952969"/>
          </a:xfrm>
          <a:prstGeom prst="rect">
            <a:avLst/>
          </a:prstGeom>
        </p:spPr>
      </p:pic>
      <p:sp>
        <p:nvSpPr>
          <p:cNvPr id="8" name="CuadroTexto 7">
            <a:extLst>
              <a:ext uri="{FF2B5EF4-FFF2-40B4-BE49-F238E27FC236}">
                <a16:creationId xmlns:a16="http://schemas.microsoft.com/office/drawing/2014/main" id="{1B5CE5A8-0C3B-F218-92EE-74CE98E376EE}"/>
              </a:ext>
            </a:extLst>
          </p:cNvPr>
          <p:cNvSpPr txBox="1"/>
          <p:nvPr/>
        </p:nvSpPr>
        <p:spPr>
          <a:xfrm>
            <a:off x="228156" y="3975959"/>
            <a:ext cx="4136025" cy="267765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27414</a:t>
            </a:r>
          </a:p>
          <a:p>
            <a:r>
              <a:rPr lang="en-US" sz="1050" dirty="0">
                <a:latin typeface="Arial" panose="020B0604020202020204" pitchFamily="34" charset="0"/>
                <a:cs typeface="Arial" panose="020B0604020202020204" pitchFamily="34" charset="0"/>
              </a:rPr>
              <a:t>Cell Size: 20x20x20</a:t>
            </a:r>
          </a:p>
          <a:p>
            <a:r>
              <a:rPr lang="en-US" sz="1050" dirty="0">
                <a:latin typeface="Arial" panose="020B0604020202020204" pitchFamily="34" charset="0"/>
                <a:cs typeface="Arial" panose="020B0604020202020204" pitchFamily="34" charset="0"/>
              </a:rPr>
              <a:t>Total cells: 110577</a:t>
            </a:r>
          </a:p>
          <a:p>
            <a:r>
              <a:rPr lang="en-US" sz="1050" dirty="0">
                <a:latin typeface="Arial" panose="020B0604020202020204" pitchFamily="34" charset="0"/>
                <a:cs typeface="Arial" panose="020B0604020202020204" pitchFamily="34" charset="0"/>
              </a:rPr>
              <a:t>Cells with samples: 2974</a:t>
            </a:r>
          </a:p>
          <a:p>
            <a:r>
              <a:rPr lang="en-US" sz="1050" dirty="0">
                <a:latin typeface="Arial" panose="020B0604020202020204" pitchFamily="34" charset="0"/>
                <a:cs typeface="Arial" panose="020B0604020202020204" pitchFamily="34" charset="0"/>
              </a:rPr>
              <a:t>Starting ants: 8922 - Surviving ants: 8922</a:t>
            </a:r>
          </a:p>
          <a:p>
            <a:r>
              <a:rPr lang="en-US" sz="1050" dirty="0">
                <a:latin typeface="Arial" panose="020B0604020202020204" pitchFamily="34" charset="0"/>
                <a:cs typeface="Arial" panose="020B0604020202020204" pitchFamily="34" charset="0"/>
              </a:rPr>
              <a:t>Max pheromone: 150</a:t>
            </a:r>
          </a:p>
          <a:p>
            <a:r>
              <a:rPr lang="en-US" sz="1050" dirty="0">
                <a:latin typeface="Arial" panose="020B0604020202020204" pitchFamily="34" charset="0"/>
                <a:cs typeface="Arial" panose="020B0604020202020204" pitchFamily="34" charset="0"/>
              </a:rPr>
              <a:t>Class size: 2 - Tolerance: 1</a:t>
            </a:r>
          </a:p>
          <a:p>
            <a:r>
              <a:rPr lang="en-US" sz="1050" dirty="0">
                <a:latin typeface="Arial" panose="020B0604020202020204" pitchFamily="34" charset="0"/>
                <a:cs typeface="Arial" panose="020B0604020202020204" pitchFamily="34" charset="0"/>
              </a:rPr>
              <a:t>Domain average distance: 7 - Background distance: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0.5</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Value for None cells: True</a:t>
            </a:r>
          </a:p>
          <a:p>
            <a:r>
              <a:rPr lang="en-US" sz="1050" dirty="0">
                <a:latin typeface="Arial" panose="020B0604020202020204" pitchFamily="34" charset="0"/>
                <a:cs typeface="Arial" panose="020B0604020202020204" pitchFamily="34" charset="0"/>
              </a:rPr>
              <a:t>Weight method: </a:t>
            </a:r>
            <a:r>
              <a:rPr lang="en-US" sz="1050" dirty="0" err="1">
                <a:latin typeface="Arial" panose="020B0604020202020204" pitchFamily="34" charset="0"/>
                <a:cs typeface="Arial" panose="020B0604020202020204" pitchFamily="34" charset="0"/>
              </a:rPr>
              <a:t>greater_sample</a:t>
            </a:r>
            <a:endParaRPr lang="en-US" sz="1050" dirty="0">
              <a:latin typeface="Arial" panose="020B0604020202020204" pitchFamily="34" charset="0"/>
              <a:cs typeface="Arial" panose="020B0604020202020204" pitchFamily="34" charset="0"/>
            </a:endParaRP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10</a:t>
            </a:r>
          </a:p>
          <a:p>
            <a:r>
              <a:rPr lang="en-US" sz="1050" dirty="0">
                <a:latin typeface="Arial" panose="020B0604020202020204" pitchFamily="34" charset="0"/>
                <a:cs typeface="Arial" panose="020B0604020202020204" pitchFamily="34" charset="0"/>
              </a:rPr>
              <a:t>Cells visited: 63845 (57.74%)</a:t>
            </a:r>
          </a:p>
        </p:txBody>
      </p:sp>
    </p:spTree>
    <p:extLst>
      <p:ext uri="{BB962C8B-B14F-4D97-AF65-F5344CB8AC3E}">
        <p14:creationId xmlns:p14="http://schemas.microsoft.com/office/powerpoint/2010/main" val="2946895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89AF7-B2B9-8BDB-7F17-0B00E83358E3}"/>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7F014276-3F72-90F3-2891-E3A648C4CA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 y="452507"/>
            <a:ext cx="12191970" cy="5952970"/>
          </a:xfrm>
          <a:prstGeom prst="rect">
            <a:avLst/>
          </a:prstGeom>
        </p:spPr>
      </p:pic>
      <p:sp>
        <p:nvSpPr>
          <p:cNvPr id="6" name="CuadroTexto 5">
            <a:extLst>
              <a:ext uri="{FF2B5EF4-FFF2-40B4-BE49-F238E27FC236}">
                <a16:creationId xmlns:a16="http://schemas.microsoft.com/office/drawing/2014/main" id="{42DD9BC2-C7D2-A6F3-D10E-BBE0D34E2F6E}"/>
              </a:ext>
            </a:extLst>
          </p:cNvPr>
          <p:cNvSpPr txBox="1"/>
          <p:nvPr/>
        </p:nvSpPr>
        <p:spPr>
          <a:xfrm>
            <a:off x="228156" y="819894"/>
            <a:ext cx="3155123" cy="1277273"/>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In this example a fault divides de boundary in two domains. In this case, the criteria for priority considers that the direction from current cell to neighbor is the same as the direction from last cell to current, and neighbor cell sharing the same mark of class. weight is based on cell value, Greater value means greater </a:t>
            </a:r>
            <a:r>
              <a:rPr lang="en-US" sz="1100" dirty="0" err="1">
                <a:latin typeface="Arial" panose="020B0604020202020204" pitchFamily="34" charset="0"/>
                <a:cs typeface="Arial" panose="020B0604020202020204" pitchFamily="34" charset="0"/>
              </a:rPr>
              <a:t>wieight</a:t>
            </a:r>
            <a:r>
              <a:rPr lang="en-US" sz="1100" dirty="0">
                <a:latin typeface="Arial" panose="020B0604020202020204" pitchFamily="34" charset="0"/>
                <a:cs typeface="Arial" panose="020B0604020202020204" pitchFamily="34" charset="0"/>
              </a:rPr>
              <a:t>.</a:t>
            </a:r>
          </a:p>
        </p:txBody>
      </p:sp>
      <p:sp>
        <p:nvSpPr>
          <p:cNvPr id="4" name="CuadroTexto 3">
            <a:extLst>
              <a:ext uri="{FF2B5EF4-FFF2-40B4-BE49-F238E27FC236}">
                <a16:creationId xmlns:a16="http://schemas.microsoft.com/office/drawing/2014/main" id="{16B7702E-812A-DE2A-4A7C-AB6FD060B27D}"/>
              </a:ext>
            </a:extLst>
          </p:cNvPr>
          <p:cNvSpPr txBox="1"/>
          <p:nvPr/>
        </p:nvSpPr>
        <p:spPr>
          <a:xfrm>
            <a:off x="228156" y="3975959"/>
            <a:ext cx="4136025" cy="2516073"/>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468</a:t>
            </a:r>
          </a:p>
          <a:p>
            <a:r>
              <a:rPr lang="en-US" sz="1050" dirty="0">
                <a:latin typeface="Arial" panose="020B0604020202020204" pitchFamily="34" charset="0"/>
                <a:cs typeface="Arial" panose="020B0604020202020204" pitchFamily="34" charset="0"/>
              </a:rPr>
              <a:t>Cell Size: 25x25x25</a:t>
            </a:r>
          </a:p>
          <a:p>
            <a:r>
              <a:rPr lang="en-US" sz="1050" dirty="0">
                <a:latin typeface="Arial" panose="020B0604020202020204" pitchFamily="34" charset="0"/>
                <a:cs typeface="Arial" panose="020B0604020202020204" pitchFamily="34" charset="0"/>
              </a:rPr>
              <a:t>Total cells: 229320</a:t>
            </a:r>
          </a:p>
          <a:p>
            <a:r>
              <a:rPr lang="en-US" sz="1050" dirty="0">
                <a:latin typeface="Arial" panose="020B0604020202020204" pitchFamily="34" charset="0"/>
                <a:cs typeface="Arial" panose="020B0604020202020204" pitchFamily="34" charset="0"/>
              </a:rPr>
              <a:t>Cells with samples: 241</a:t>
            </a:r>
          </a:p>
          <a:p>
            <a:r>
              <a:rPr lang="en-US" sz="1050" dirty="0">
                <a:latin typeface="Arial" panose="020B0604020202020204" pitchFamily="34" charset="0"/>
                <a:cs typeface="Arial" panose="020B0604020202020204" pitchFamily="34" charset="0"/>
              </a:rPr>
              <a:t>Ants: 723</a:t>
            </a:r>
          </a:p>
          <a:p>
            <a:r>
              <a:rPr lang="en-US" sz="1050" dirty="0">
                <a:latin typeface="Arial" panose="020B0604020202020204" pitchFamily="34" charset="0"/>
                <a:cs typeface="Arial" panose="020B0604020202020204" pitchFamily="34" charset="0"/>
              </a:rPr>
              <a:t>Class size: 0.2 - Tolerance: 1</a:t>
            </a:r>
          </a:p>
          <a:p>
            <a:r>
              <a:rPr lang="en-US" sz="1050" dirty="0">
                <a:latin typeface="Arial" panose="020B0604020202020204" pitchFamily="34" charset="0"/>
                <a:cs typeface="Arial" panose="020B0604020202020204" pitchFamily="34" charset="0"/>
              </a:rPr>
              <a:t>Domain average distance: 100 - Background distance: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2</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Value for None cells: True</a:t>
            </a:r>
          </a:p>
          <a:p>
            <a:r>
              <a:rPr lang="en-US" sz="1050" dirty="0">
                <a:latin typeface="Arial" panose="020B0604020202020204" pitchFamily="34" charset="0"/>
                <a:cs typeface="Arial" panose="020B0604020202020204" pitchFamily="34" charset="0"/>
              </a:rPr>
              <a:t>Weight method: </a:t>
            </a:r>
            <a:r>
              <a:rPr lang="en-US" sz="1050" dirty="0" err="1">
                <a:latin typeface="Arial" panose="020B0604020202020204" pitchFamily="34" charset="0"/>
                <a:cs typeface="Arial" panose="020B0604020202020204" pitchFamily="34" charset="0"/>
              </a:rPr>
              <a:t>greater_value</a:t>
            </a:r>
            <a:endParaRPr lang="en-US" sz="1050" dirty="0">
              <a:latin typeface="Arial" panose="020B0604020202020204" pitchFamily="34" charset="0"/>
              <a:cs typeface="Arial" panose="020B0604020202020204" pitchFamily="34" charset="0"/>
            </a:endParaRP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200</a:t>
            </a:r>
          </a:p>
          <a:p>
            <a:r>
              <a:rPr lang="en-US" sz="1050" dirty="0">
                <a:latin typeface="Arial" panose="020B0604020202020204" pitchFamily="34" charset="0"/>
                <a:cs typeface="Arial" panose="020B0604020202020204" pitchFamily="34" charset="0"/>
              </a:rPr>
              <a:t>Cells visited: 188276 (82.10%)</a:t>
            </a:r>
          </a:p>
        </p:txBody>
      </p:sp>
    </p:spTree>
    <p:extLst>
      <p:ext uri="{BB962C8B-B14F-4D97-AF65-F5344CB8AC3E}">
        <p14:creationId xmlns:p14="http://schemas.microsoft.com/office/powerpoint/2010/main" val="27435401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8F349-8911-73FD-F1AD-4A30390FAFDB}"/>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CCFF3EAA-1E7D-1132-434D-60DB43A01F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 y="452507"/>
            <a:ext cx="12191968" cy="5952970"/>
          </a:xfrm>
          <a:prstGeom prst="rect">
            <a:avLst/>
          </a:prstGeom>
        </p:spPr>
      </p:pic>
      <p:sp>
        <p:nvSpPr>
          <p:cNvPr id="6" name="CuadroTexto 5">
            <a:extLst>
              <a:ext uri="{FF2B5EF4-FFF2-40B4-BE49-F238E27FC236}">
                <a16:creationId xmlns:a16="http://schemas.microsoft.com/office/drawing/2014/main" id="{7F246984-8F28-AD3F-E843-07FDAC58C766}"/>
              </a:ext>
            </a:extLst>
          </p:cNvPr>
          <p:cNvSpPr txBox="1"/>
          <p:nvPr/>
        </p:nvSpPr>
        <p:spPr>
          <a:xfrm>
            <a:off x="228156" y="819894"/>
            <a:ext cx="3155123" cy="1277273"/>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In this example a fault divides de boundary in two domains. In this case, the criteria for priority considers that the direction from current cell to neighbor is the same as the direction from last cell to current, and neighbor cell sharing the same mark of class. weight is based on cell value, Greater value means greater </a:t>
            </a:r>
            <a:r>
              <a:rPr lang="en-US" sz="1100" dirty="0" err="1">
                <a:latin typeface="Arial" panose="020B0604020202020204" pitchFamily="34" charset="0"/>
                <a:cs typeface="Arial" panose="020B0604020202020204" pitchFamily="34" charset="0"/>
              </a:rPr>
              <a:t>wieight</a:t>
            </a:r>
            <a:r>
              <a:rPr lang="en-US" sz="1100" dirty="0">
                <a:latin typeface="Arial" panose="020B0604020202020204" pitchFamily="34" charset="0"/>
                <a:cs typeface="Arial" panose="020B0604020202020204" pitchFamily="34" charset="0"/>
              </a:rPr>
              <a:t>.</a:t>
            </a:r>
          </a:p>
        </p:txBody>
      </p:sp>
      <p:sp>
        <p:nvSpPr>
          <p:cNvPr id="4" name="CuadroTexto 3">
            <a:extLst>
              <a:ext uri="{FF2B5EF4-FFF2-40B4-BE49-F238E27FC236}">
                <a16:creationId xmlns:a16="http://schemas.microsoft.com/office/drawing/2014/main" id="{9F43DD12-CAE8-EA34-49D5-71B6F8EA1002}"/>
              </a:ext>
            </a:extLst>
          </p:cNvPr>
          <p:cNvSpPr txBox="1"/>
          <p:nvPr/>
        </p:nvSpPr>
        <p:spPr>
          <a:xfrm>
            <a:off x="228156" y="3975959"/>
            <a:ext cx="4136025" cy="2516073"/>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468</a:t>
            </a:r>
          </a:p>
          <a:p>
            <a:r>
              <a:rPr lang="en-US" sz="1050" dirty="0">
                <a:latin typeface="Arial" panose="020B0604020202020204" pitchFamily="34" charset="0"/>
                <a:cs typeface="Arial" panose="020B0604020202020204" pitchFamily="34" charset="0"/>
              </a:rPr>
              <a:t>Cell Size: 25x25x25</a:t>
            </a:r>
          </a:p>
          <a:p>
            <a:r>
              <a:rPr lang="en-US" sz="1050" dirty="0">
                <a:latin typeface="Arial" panose="020B0604020202020204" pitchFamily="34" charset="0"/>
                <a:cs typeface="Arial" panose="020B0604020202020204" pitchFamily="34" charset="0"/>
              </a:rPr>
              <a:t>Total cells: 229320</a:t>
            </a:r>
          </a:p>
          <a:p>
            <a:r>
              <a:rPr lang="en-US" sz="1050" dirty="0">
                <a:latin typeface="Arial" panose="020B0604020202020204" pitchFamily="34" charset="0"/>
                <a:cs typeface="Arial" panose="020B0604020202020204" pitchFamily="34" charset="0"/>
              </a:rPr>
              <a:t>Cells with samples: 241</a:t>
            </a:r>
          </a:p>
          <a:p>
            <a:r>
              <a:rPr lang="en-US" sz="1050" dirty="0">
                <a:latin typeface="Arial" panose="020B0604020202020204" pitchFamily="34" charset="0"/>
                <a:cs typeface="Arial" panose="020B0604020202020204" pitchFamily="34" charset="0"/>
              </a:rPr>
              <a:t>Ants: 723</a:t>
            </a:r>
          </a:p>
          <a:p>
            <a:r>
              <a:rPr lang="en-US" sz="1050" dirty="0">
                <a:latin typeface="Arial" panose="020B0604020202020204" pitchFamily="34" charset="0"/>
                <a:cs typeface="Arial" panose="020B0604020202020204" pitchFamily="34" charset="0"/>
              </a:rPr>
              <a:t>Class size: 0.2 - Tolerance: 1</a:t>
            </a:r>
          </a:p>
          <a:p>
            <a:r>
              <a:rPr lang="en-US" sz="1050" dirty="0">
                <a:latin typeface="Arial" panose="020B0604020202020204" pitchFamily="34" charset="0"/>
                <a:cs typeface="Arial" panose="020B0604020202020204" pitchFamily="34" charset="0"/>
              </a:rPr>
              <a:t>Domain average distance: 100 - Background distance: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0.5</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Value for None cells: True</a:t>
            </a:r>
          </a:p>
          <a:p>
            <a:r>
              <a:rPr lang="en-US" sz="1050" dirty="0">
                <a:latin typeface="Arial" panose="020B0604020202020204" pitchFamily="34" charset="0"/>
                <a:cs typeface="Arial" panose="020B0604020202020204" pitchFamily="34" charset="0"/>
              </a:rPr>
              <a:t>Weight method: </a:t>
            </a:r>
            <a:r>
              <a:rPr lang="en-US" sz="1050" dirty="0" err="1">
                <a:latin typeface="Arial" panose="020B0604020202020204" pitchFamily="34" charset="0"/>
                <a:cs typeface="Arial" panose="020B0604020202020204" pitchFamily="34" charset="0"/>
              </a:rPr>
              <a:t>greater_value</a:t>
            </a:r>
            <a:endParaRPr lang="en-US" sz="1050" dirty="0">
              <a:latin typeface="Arial" panose="020B0604020202020204" pitchFamily="34" charset="0"/>
              <a:cs typeface="Arial" panose="020B0604020202020204" pitchFamily="34" charset="0"/>
            </a:endParaRP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200</a:t>
            </a:r>
          </a:p>
          <a:p>
            <a:r>
              <a:rPr lang="en-US" sz="1050" dirty="0">
                <a:latin typeface="Arial" panose="020B0604020202020204" pitchFamily="34" charset="0"/>
                <a:cs typeface="Arial" panose="020B0604020202020204" pitchFamily="34" charset="0"/>
              </a:rPr>
              <a:t>Cells visited: 187348 (81.70%)</a:t>
            </a:r>
          </a:p>
        </p:txBody>
      </p:sp>
    </p:spTree>
    <p:extLst>
      <p:ext uri="{BB962C8B-B14F-4D97-AF65-F5344CB8AC3E}">
        <p14:creationId xmlns:p14="http://schemas.microsoft.com/office/powerpoint/2010/main" val="2417983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830B4-35B5-31C0-780C-4D7ADBCB3FD5}"/>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D240E4CE-E42A-9EBE-D6CD-E049D61A0A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 y="452507"/>
            <a:ext cx="12191968" cy="5952970"/>
          </a:xfrm>
          <a:prstGeom prst="rect">
            <a:avLst/>
          </a:prstGeom>
        </p:spPr>
      </p:pic>
      <p:sp>
        <p:nvSpPr>
          <p:cNvPr id="6" name="CuadroTexto 5">
            <a:extLst>
              <a:ext uri="{FF2B5EF4-FFF2-40B4-BE49-F238E27FC236}">
                <a16:creationId xmlns:a16="http://schemas.microsoft.com/office/drawing/2014/main" id="{E4F17E69-559E-2D59-5F1B-AAD2781CFACD}"/>
              </a:ext>
            </a:extLst>
          </p:cNvPr>
          <p:cNvSpPr txBox="1"/>
          <p:nvPr/>
        </p:nvSpPr>
        <p:spPr>
          <a:xfrm>
            <a:off x="228156" y="819894"/>
            <a:ext cx="3155123" cy="116955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000" dirty="0">
                <a:latin typeface="Arial" panose="020B0604020202020204" pitchFamily="34" charset="0"/>
                <a:cs typeface="Arial" panose="020B0604020202020204" pitchFamily="34" charset="0"/>
              </a:rPr>
              <a:t>In this example a fault divides de boundary in two domains. In this case, the criteria for priority considers that the direction from current cell to neighbor is the same as the direction from last cell to current, and neighbor cell sharing the same mark of class. Weight is based on nearest sample. The closer to a sample means the greater the weight.</a:t>
            </a:r>
          </a:p>
        </p:txBody>
      </p:sp>
      <p:sp>
        <p:nvSpPr>
          <p:cNvPr id="4" name="CuadroTexto 3">
            <a:extLst>
              <a:ext uri="{FF2B5EF4-FFF2-40B4-BE49-F238E27FC236}">
                <a16:creationId xmlns:a16="http://schemas.microsoft.com/office/drawing/2014/main" id="{9E11A68E-47EE-31EA-A0B3-EC0383CF4458}"/>
              </a:ext>
            </a:extLst>
          </p:cNvPr>
          <p:cNvSpPr txBox="1"/>
          <p:nvPr/>
        </p:nvSpPr>
        <p:spPr>
          <a:xfrm>
            <a:off x="228156" y="3975959"/>
            <a:ext cx="3412819" cy="2400657"/>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00" dirty="0">
                <a:latin typeface="Arial" panose="020B0604020202020204" pitchFamily="34" charset="0"/>
                <a:cs typeface="Arial" panose="020B0604020202020204" pitchFamily="34" charset="0"/>
              </a:rPr>
              <a:t>Samples: 468</a:t>
            </a:r>
          </a:p>
          <a:p>
            <a:r>
              <a:rPr lang="en-US" sz="1000" dirty="0">
                <a:latin typeface="Arial" panose="020B0604020202020204" pitchFamily="34" charset="0"/>
                <a:cs typeface="Arial" panose="020B0604020202020204" pitchFamily="34" charset="0"/>
              </a:rPr>
              <a:t>Cell Size: 25x25x25</a:t>
            </a:r>
          </a:p>
          <a:p>
            <a:r>
              <a:rPr lang="en-US" sz="1000" dirty="0">
                <a:latin typeface="Arial" panose="020B0604020202020204" pitchFamily="34" charset="0"/>
                <a:cs typeface="Arial" panose="020B0604020202020204" pitchFamily="34" charset="0"/>
              </a:rPr>
              <a:t>Total cells: 229320</a:t>
            </a:r>
          </a:p>
          <a:p>
            <a:r>
              <a:rPr lang="en-US" sz="1000" dirty="0">
                <a:latin typeface="Arial" panose="020B0604020202020204" pitchFamily="34" charset="0"/>
                <a:cs typeface="Arial" panose="020B0604020202020204" pitchFamily="34" charset="0"/>
              </a:rPr>
              <a:t>Cells with samples: 241</a:t>
            </a:r>
          </a:p>
          <a:p>
            <a:r>
              <a:rPr lang="en-US" sz="1000" dirty="0">
                <a:latin typeface="Arial" panose="020B0604020202020204" pitchFamily="34" charset="0"/>
                <a:cs typeface="Arial" panose="020B0604020202020204" pitchFamily="34" charset="0"/>
              </a:rPr>
              <a:t>Ants: 723</a:t>
            </a:r>
          </a:p>
          <a:p>
            <a:r>
              <a:rPr lang="en-US" sz="1000" dirty="0">
                <a:latin typeface="Arial" panose="020B0604020202020204" pitchFamily="34" charset="0"/>
                <a:cs typeface="Arial" panose="020B0604020202020204" pitchFamily="34" charset="0"/>
              </a:rPr>
              <a:t>Class size: 0.2 - Tolerance: 1</a:t>
            </a:r>
          </a:p>
          <a:p>
            <a:r>
              <a:rPr lang="en-US" sz="1000" dirty="0">
                <a:latin typeface="Arial" panose="020B0604020202020204" pitchFamily="34" charset="0"/>
                <a:cs typeface="Arial" panose="020B0604020202020204" pitchFamily="34" charset="0"/>
              </a:rPr>
              <a:t>Domain average distance: 100 - Background distance: 10</a:t>
            </a:r>
          </a:p>
          <a:p>
            <a:r>
              <a:rPr lang="en-US" sz="1000" dirty="0">
                <a:latin typeface="Arial" panose="020B0604020202020204" pitchFamily="34" charset="0"/>
                <a:cs typeface="Arial" panose="020B0604020202020204" pitchFamily="34" charset="0"/>
              </a:rPr>
              <a:t>Background value: 0</a:t>
            </a:r>
          </a:p>
          <a:p>
            <a:r>
              <a:rPr lang="en-US" sz="1000" dirty="0">
                <a:latin typeface="Arial" panose="020B0604020202020204" pitchFamily="34" charset="0"/>
                <a:cs typeface="Arial" panose="020B0604020202020204" pitchFamily="34" charset="0"/>
              </a:rPr>
              <a:t>Decay rate: 2</a:t>
            </a:r>
          </a:p>
          <a:p>
            <a:r>
              <a:rPr lang="en-US" sz="1000" dirty="0">
                <a:latin typeface="Arial" panose="020B0604020202020204" pitchFamily="34" charset="0"/>
                <a:cs typeface="Arial" panose="020B0604020202020204" pitchFamily="34" charset="0"/>
              </a:rPr>
              <a:t>Probability of including cell value during prediction: 0</a:t>
            </a:r>
          </a:p>
          <a:p>
            <a:r>
              <a:rPr lang="en-US" sz="1000" dirty="0">
                <a:latin typeface="Arial" panose="020B0604020202020204" pitchFamily="34" charset="0"/>
                <a:cs typeface="Arial" panose="020B0604020202020204" pitchFamily="34" charset="0"/>
              </a:rPr>
              <a:t>Value for None cells: True</a:t>
            </a:r>
          </a:p>
          <a:p>
            <a:r>
              <a:rPr lang="en-US" sz="1000" dirty="0">
                <a:latin typeface="Arial" panose="020B0604020202020204" pitchFamily="34" charset="0"/>
                <a:cs typeface="Arial" panose="020B0604020202020204" pitchFamily="34" charset="0"/>
              </a:rPr>
              <a:t>Weight method: </a:t>
            </a:r>
            <a:r>
              <a:rPr lang="en-US" sz="1000" dirty="0" err="1">
                <a:latin typeface="Arial" panose="020B0604020202020204" pitchFamily="34" charset="0"/>
                <a:cs typeface="Arial" panose="020B0604020202020204" pitchFamily="34" charset="0"/>
              </a:rPr>
              <a:t>nearest_sample</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Fill unvisited cells with neighbors average: False</a:t>
            </a:r>
          </a:p>
          <a:p>
            <a:r>
              <a:rPr lang="en-US" sz="1000" dirty="0">
                <a:latin typeface="Arial" panose="020B0604020202020204" pitchFamily="34" charset="0"/>
                <a:cs typeface="Arial" panose="020B0604020202020204" pitchFamily="34" charset="0"/>
              </a:rPr>
              <a:t>Iterations: 200</a:t>
            </a:r>
          </a:p>
          <a:p>
            <a:r>
              <a:rPr lang="en-US" sz="1000" dirty="0">
                <a:latin typeface="Arial" panose="020B0604020202020204" pitchFamily="34" charset="0"/>
                <a:cs typeface="Arial" panose="020B0604020202020204" pitchFamily="34" charset="0"/>
              </a:rPr>
              <a:t>Cells visited: 188276 (82.10%)</a:t>
            </a:r>
          </a:p>
        </p:txBody>
      </p:sp>
    </p:spTree>
    <p:extLst>
      <p:ext uri="{BB962C8B-B14F-4D97-AF65-F5344CB8AC3E}">
        <p14:creationId xmlns:p14="http://schemas.microsoft.com/office/powerpoint/2010/main" val="934437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8319D-CDB0-FECD-60FA-EAFF6A7E0B92}"/>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BD9634E2-66DF-447D-DA0C-5FCB097725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 y="452507"/>
            <a:ext cx="12191968" cy="5952969"/>
          </a:xfrm>
          <a:prstGeom prst="rect">
            <a:avLst/>
          </a:prstGeom>
        </p:spPr>
      </p:pic>
      <p:sp>
        <p:nvSpPr>
          <p:cNvPr id="6" name="CuadroTexto 5">
            <a:extLst>
              <a:ext uri="{FF2B5EF4-FFF2-40B4-BE49-F238E27FC236}">
                <a16:creationId xmlns:a16="http://schemas.microsoft.com/office/drawing/2014/main" id="{84241E61-539A-AC33-FACE-71378BFDAC4B}"/>
              </a:ext>
            </a:extLst>
          </p:cNvPr>
          <p:cNvSpPr txBox="1"/>
          <p:nvPr/>
        </p:nvSpPr>
        <p:spPr>
          <a:xfrm>
            <a:off x="228156" y="819894"/>
            <a:ext cx="3155123" cy="707886"/>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000" dirty="0">
                <a:latin typeface="Arial" panose="020B0604020202020204" pitchFamily="34" charset="0"/>
                <a:cs typeface="Arial" panose="020B0604020202020204" pitchFamily="34" charset="0"/>
              </a:rPr>
              <a:t>In this example a fault divides de boundary in two domains. Weight is based on value of the closest sample. The greater the value of the closest sample the greater the weight.</a:t>
            </a:r>
          </a:p>
        </p:txBody>
      </p:sp>
      <p:sp>
        <p:nvSpPr>
          <p:cNvPr id="4" name="CuadroTexto 3">
            <a:extLst>
              <a:ext uri="{FF2B5EF4-FFF2-40B4-BE49-F238E27FC236}">
                <a16:creationId xmlns:a16="http://schemas.microsoft.com/office/drawing/2014/main" id="{5F496662-1CFD-A17F-4BC7-04468F932926}"/>
              </a:ext>
            </a:extLst>
          </p:cNvPr>
          <p:cNvSpPr txBox="1"/>
          <p:nvPr/>
        </p:nvSpPr>
        <p:spPr>
          <a:xfrm>
            <a:off x="228156" y="3975959"/>
            <a:ext cx="3412819" cy="2400657"/>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00" dirty="0">
                <a:latin typeface="Arial" panose="020B0604020202020204" pitchFamily="34" charset="0"/>
                <a:cs typeface="Arial" panose="020B0604020202020204" pitchFamily="34" charset="0"/>
              </a:rPr>
              <a:t>Samples: 468</a:t>
            </a:r>
          </a:p>
          <a:p>
            <a:r>
              <a:rPr lang="en-US" sz="1000" dirty="0">
                <a:latin typeface="Arial" panose="020B0604020202020204" pitchFamily="34" charset="0"/>
                <a:cs typeface="Arial" panose="020B0604020202020204" pitchFamily="34" charset="0"/>
              </a:rPr>
              <a:t>Cell Size: 25x25x25</a:t>
            </a:r>
          </a:p>
          <a:p>
            <a:r>
              <a:rPr lang="en-US" sz="1000" dirty="0">
                <a:latin typeface="Arial" panose="020B0604020202020204" pitchFamily="34" charset="0"/>
                <a:cs typeface="Arial" panose="020B0604020202020204" pitchFamily="34" charset="0"/>
              </a:rPr>
              <a:t>Total cells: 229320</a:t>
            </a:r>
          </a:p>
          <a:p>
            <a:r>
              <a:rPr lang="en-US" sz="1000" dirty="0">
                <a:latin typeface="Arial" panose="020B0604020202020204" pitchFamily="34" charset="0"/>
                <a:cs typeface="Arial" panose="020B0604020202020204" pitchFamily="34" charset="0"/>
              </a:rPr>
              <a:t>Cells with samples: 241</a:t>
            </a:r>
          </a:p>
          <a:p>
            <a:r>
              <a:rPr lang="en-US" sz="1000" dirty="0">
                <a:latin typeface="Arial" panose="020B0604020202020204" pitchFamily="34" charset="0"/>
                <a:cs typeface="Arial" panose="020B0604020202020204" pitchFamily="34" charset="0"/>
              </a:rPr>
              <a:t>Ants: 723</a:t>
            </a:r>
          </a:p>
          <a:p>
            <a:r>
              <a:rPr lang="en-US" sz="1000" dirty="0">
                <a:latin typeface="Arial" panose="020B0604020202020204" pitchFamily="34" charset="0"/>
                <a:cs typeface="Arial" panose="020B0604020202020204" pitchFamily="34" charset="0"/>
              </a:rPr>
              <a:t>Class size: 0.2 - Tolerance: 1</a:t>
            </a:r>
          </a:p>
          <a:p>
            <a:r>
              <a:rPr lang="en-US" sz="1000" dirty="0">
                <a:latin typeface="Arial" panose="020B0604020202020204" pitchFamily="34" charset="0"/>
                <a:cs typeface="Arial" panose="020B0604020202020204" pitchFamily="34" charset="0"/>
              </a:rPr>
              <a:t>Domain average distance: 7 - Background distance: 10</a:t>
            </a:r>
          </a:p>
          <a:p>
            <a:r>
              <a:rPr lang="en-US" sz="1000" dirty="0">
                <a:latin typeface="Arial" panose="020B0604020202020204" pitchFamily="34" charset="0"/>
                <a:cs typeface="Arial" panose="020B0604020202020204" pitchFamily="34" charset="0"/>
              </a:rPr>
              <a:t>Background value: 0</a:t>
            </a:r>
          </a:p>
          <a:p>
            <a:r>
              <a:rPr lang="en-US" sz="1000" dirty="0">
                <a:latin typeface="Arial" panose="020B0604020202020204" pitchFamily="34" charset="0"/>
                <a:cs typeface="Arial" panose="020B0604020202020204" pitchFamily="34" charset="0"/>
              </a:rPr>
              <a:t>Decay rate: 1.5</a:t>
            </a:r>
          </a:p>
          <a:p>
            <a:r>
              <a:rPr lang="en-US" sz="1000" dirty="0">
                <a:latin typeface="Arial" panose="020B0604020202020204" pitchFamily="34" charset="0"/>
                <a:cs typeface="Arial" panose="020B0604020202020204" pitchFamily="34" charset="0"/>
              </a:rPr>
              <a:t>Probability of including cell value during prediction: 0</a:t>
            </a:r>
          </a:p>
          <a:p>
            <a:r>
              <a:rPr lang="en-US" sz="1000" dirty="0">
                <a:latin typeface="Arial" panose="020B0604020202020204" pitchFamily="34" charset="0"/>
                <a:cs typeface="Arial" panose="020B0604020202020204" pitchFamily="34" charset="0"/>
              </a:rPr>
              <a:t>Value for None cells: True</a:t>
            </a:r>
          </a:p>
          <a:p>
            <a:r>
              <a:rPr lang="en-US" sz="1000" dirty="0">
                <a:latin typeface="Arial" panose="020B0604020202020204" pitchFamily="34" charset="0"/>
                <a:cs typeface="Arial" panose="020B0604020202020204" pitchFamily="34" charset="0"/>
              </a:rPr>
              <a:t>Weight method: </a:t>
            </a:r>
            <a:r>
              <a:rPr lang="en-US" sz="1000" dirty="0" err="1">
                <a:latin typeface="Arial" panose="020B0604020202020204" pitchFamily="34" charset="0"/>
                <a:cs typeface="Arial" panose="020B0604020202020204" pitchFamily="34" charset="0"/>
              </a:rPr>
              <a:t>greater_sample</a:t>
            </a:r>
            <a:endParaRPr lang="en-US" sz="1000"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Fill unvisited cells with neighbors average: False</a:t>
            </a:r>
          </a:p>
          <a:p>
            <a:r>
              <a:rPr lang="en-US" sz="1000" dirty="0">
                <a:latin typeface="Arial" panose="020B0604020202020204" pitchFamily="34" charset="0"/>
                <a:cs typeface="Arial" panose="020B0604020202020204" pitchFamily="34" charset="0"/>
              </a:rPr>
              <a:t>Iterations: 200</a:t>
            </a:r>
          </a:p>
          <a:p>
            <a:r>
              <a:rPr lang="en-US" sz="1000" dirty="0">
                <a:latin typeface="Arial" panose="020B0604020202020204" pitchFamily="34" charset="0"/>
                <a:cs typeface="Arial" panose="020B0604020202020204" pitchFamily="34" charset="0"/>
              </a:rPr>
              <a:t>Cells visited: 224511 (82.93%)</a:t>
            </a:r>
          </a:p>
        </p:txBody>
      </p:sp>
    </p:spTree>
    <p:extLst>
      <p:ext uri="{BB962C8B-B14F-4D97-AF65-F5344CB8AC3E}">
        <p14:creationId xmlns:p14="http://schemas.microsoft.com/office/powerpoint/2010/main" val="275289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8A8F7-16F1-58CC-43AA-9B6AA2FFA160}"/>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CF10A9F-F811-05FE-C3A3-E3B24EE704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 y="452507"/>
            <a:ext cx="12191970" cy="5952970"/>
          </a:xfrm>
          <a:prstGeom prst="rect">
            <a:avLst/>
          </a:prstGeom>
        </p:spPr>
      </p:pic>
      <p:sp>
        <p:nvSpPr>
          <p:cNvPr id="8" name="CuadroTexto 7">
            <a:extLst>
              <a:ext uri="{FF2B5EF4-FFF2-40B4-BE49-F238E27FC236}">
                <a16:creationId xmlns:a16="http://schemas.microsoft.com/office/drawing/2014/main" id="{EB9B5365-04FA-79B7-D63A-75240F4963BF}"/>
              </a:ext>
            </a:extLst>
          </p:cNvPr>
          <p:cNvSpPr txBox="1"/>
          <p:nvPr/>
        </p:nvSpPr>
        <p:spPr>
          <a:xfrm>
            <a:off x="228156" y="3975959"/>
            <a:ext cx="4136025" cy="235449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21908</a:t>
            </a:r>
          </a:p>
          <a:p>
            <a:r>
              <a:rPr lang="en-US" sz="1050" dirty="0">
                <a:latin typeface="Arial" panose="020B0604020202020204" pitchFamily="34" charset="0"/>
                <a:cs typeface="Arial" panose="020B0604020202020204" pitchFamily="34" charset="0"/>
              </a:rPr>
              <a:t>Cell Size: 5x5x5</a:t>
            </a:r>
          </a:p>
          <a:p>
            <a:r>
              <a:rPr lang="en-US" sz="1050" dirty="0">
                <a:latin typeface="Arial" panose="020B0604020202020204" pitchFamily="34" charset="0"/>
                <a:cs typeface="Arial" panose="020B0604020202020204" pitchFamily="34" charset="0"/>
              </a:rPr>
              <a:t>Total cells: 3726450</a:t>
            </a:r>
          </a:p>
          <a:p>
            <a:r>
              <a:rPr lang="en-US" sz="1050" dirty="0">
                <a:latin typeface="Arial" panose="020B0604020202020204" pitchFamily="34" charset="0"/>
                <a:cs typeface="Arial" panose="020B0604020202020204" pitchFamily="34" charset="0"/>
              </a:rPr>
              <a:t>Cells with samples: 1077347</a:t>
            </a:r>
          </a:p>
          <a:p>
            <a:r>
              <a:rPr lang="en-US" sz="1050" dirty="0">
                <a:latin typeface="Arial" panose="020B0604020202020204" pitchFamily="34" charset="0"/>
                <a:cs typeface="Arial" panose="020B0604020202020204" pitchFamily="34" charset="0"/>
              </a:rPr>
              <a:t>Ants: 3000</a:t>
            </a:r>
          </a:p>
          <a:p>
            <a:r>
              <a:rPr lang="en-US" sz="1050" dirty="0">
                <a:latin typeface="Arial" panose="020B0604020202020204" pitchFamily="34" charset="0"/>
                <a:cs typeface="Arial" panose="020B0604020202020204" pitchFamily="34" charset="0"/>
              </a:rPr>
              <a:t>Class size: 1 - Tolerance: 1</a:t>
            </a:r>
          </a:p>
          <a:p>
            <a:r>
              <a:rPr lang="en-US" sz="1050" dirty="0">
                <a:latin typeface="Arial" panose="020B0604020202020204" pitchFamily="34" charset="0"/>
                <a:cs typeface="Arial" panose="020B0604020202020204" pitchFamily="34" charset="0"/>
              </a:rPr>
              <a:t>Sample distance range: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0.5</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True</a:t>
            </a: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500</a:t>
            </a:r>
          </a:p>
          <a:p>
            <a:r>
              <a:rPr lang="en-US" sz="1050" dirty="0">
                <a:latin typeface="Arial" panose="020B0604020202020204" pitchFamily="34" charset="0"/>
                <a:cs typeface="Arial" panose="020B0604020202020204" pitchFamily="34" charset="0"/>
              </a:rPr>
              <a:t>Cells visited: 1301637 (34.93%)</a:t>
            </a:r>
          </a:p>
        </p:txBody>
      </p:sp>
      <p:sp>
        <p:nvSpPr>
          <p:cNvPr id="6" name="CuadroTexto 5">
            <a:extLst>
              <a:ext uri="{FF2B5EF4-FFF2-40B4-BE49-F238E27FC236}">
                <a16:creationId xmlns:a16="http://schemas.microsoft.com/office/drawing/2014/main" id="{D6EC3E0C-2BF9-4139-69EE-CE155D179073}"/>
              </a:ext>
            </a:extLst>
          </p:cNvPr>
          <p:cNvSpPr txBox="1"/>
          <p:nvPr/>
        </p:nvSpPr>
        <p:spPr>
          <a:xfrm>
            <a:off x="228156" y="819894"/>
            <a:ext cx="4551662" cy="938719"/>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Domained estimation.</a:t>
            </a:r>
          </a:p>
          <a:p>
            <a:pPr algn="just"/>
            <a:r>
              <a:rPr lang="en-US" sz="1100" dirty="0">
                <a:latin typeface="Arial" panose="020B0604020202020204" pitchFamily="34" charset="0"/>
                <a:cs typeface="Arial" panose="020B0604020202020204" pitchFamily="34" charset="0"/>
              </a:rPr>
              <a:t>Currently, the formula for weighting of neighbor cells is:</a:t>
            </a:r>
          </a:p>
          <a:p>
            <a:pPr algn="just"/>
            <a:endParaRPr lang="en-US" sz="1100" dirty="0">
              <a:latin typeface="Arial" panose="020B0604020202020204" pitchFamily="34" charset="0"/>
              <a:cs typeface="Arial" panose="020B0604020202020204" pitchFamily="34" charset="0"/>
            </a:endParaRPr>
          </a:p>
          <a:p>
            <a:r>
              <a:rPr lang="en-US" sz="1100" b="0" dirty="0" err="1">
                <a:solidFill>
                  <a:srgbClr val="000000"/>
                </a:solidFill>
                <a:effectLst/>
                <a:latin typeface="Arial Narrow" panose="020B0606020202030204" pitchFamily="34" charset="0"/>
              </a:rPr>
              <a:t>fValue</a:t>
            </a:r>
            <a:r>
              <a:rPr lang="en-US" sz="1100" b="0" dirty="0">
                <a:solidFill>
                  <a:srgbClr val="000000"/>
                </a:solidFill>
                <a:effectLst/>
                <a:latin typeface="Arial Narrow" panose="020B0606020202030204" pitchFamily="34" charset="0"/>
              </a:rPr>
              <a:t> = </a:t>
            </a:r>
            <a:r>
              <a:rPr lang="en-US" sz="1100" b="0" dirty="0" err="1">
                <a:solidFill>
                  <a:srgbClr val="000000"/>
                </a:solidFill>
                <a:effectLst/>
                <a:latin typeface="Arial Narrow" panose="020B0606020202030204" pitchFamily="34" charset="0"/>
              </a:rPr>
              <a:t>get_mark_of_class</a:t>
            </a:r>
            <a:r>
              <a:rPr lang="en-US" sz="1100" b="0" dirty="0">
                <a:solidFill>
                  <a:srgbClr val="000000"/>
                </a:solidFill>
                <a:effectLst/>
                <a:latin typeface="Arial Narrow" panose="020B0606020202030204" pitchFamily="34" charset="0"/>
              </a:rPr>
              <a:t>(</a:t>
            </a:r>
            <a:r>
              <a:rPr lang="en-US" sz="1100" b="0" dirty="0">
                <a:solidFill>
                  <a:srgbClr val="795E26"/>
                </a:solidFill>
                <a:effectLst/>
                <a:latin typeface="Arial Narrow" panose="020B0606020202030204" pitchFamily="34" charset="0"/>
              </a:rPr>
              <a:t>abs</a:t>
            </a:r>
            <a:r>
              <a:rPr lang="en-US" sz="1100" b="0" dirty="0">
                <a:solidFill>
                  <a:srgbClr val="000000"/>
                </a:solidFill>
                <a:effectLst/>
                <a:latin typeface="Arial Narrow" panose="020B0606020202030204" pitchFamily="34" charset="0"/>
              </a:rPr>
              <a:t>(</a:t>
            </a:r>
            <a:r>
              <a:rPr lang="en-US" sz="1100" b="0" dirty="0" err="1">
                <a:solidFill>
                  <a:srgbClr val="000000"/>
                </a:solidFill>
                <a:effectLst/>
                <a:latin typeface="Arial Narrow" panose="020B0606020202030204" pitchFamily="34" charset="0"/>
              </a:rPr>
              <a:t>last_cell.closest_sample</a:t>
            </a:r>
            <a:r>
              <a:rPr lang="en-US" sz="1100" b="0" dirty="0">
                <a:solidFill>
                  <a:srgbClr val="000000"/>
                </a:solidFill>
                <a:effectLst/>
                <a:latin typeface="Arial Narrow" panose="020B0606020202030204" pitchFamily="34" charset="0"/>
              </a:rPr>
              <a:t> - </a:t>
            </a:r>
            <a:r>
              <a:rPr lang="en-US" sz="1100" b="0" dirty="0" err="1">
                <a:solidFill>
                  <a:srgbClr val="000000"/>
                </a:solidFill>
                <a:effectLst/>
                <a:latin typeface="Arial Narrow" panose="020B0606020202030204" pitchFamily="34" charset="0"/>
              </a:rPr>
              <a:t>cell.value</a:t>
            </a:r>
            <a:r>
              <a:rPr lang="en-US" sz="1100" b="0" dirty="0">
                <a:solidFill>
                  <a:srgbClr val="000000"/>
                </a:solidFill>
                <a:effectLst/>
                <a:latin typeface="Arial Narrow" panose="020B0606020202030204" pitchFamily="34" charset="0"/>
              </a:rPr>
              <a:t>), </a:t>
            </a:r>
            <a:r>
              <a:rPr lang="en-US" sz="1100" b="0" dirty="0" err="1">
                <a:solidFill>
                  <a:srgbClr val="001080"/>
                </a:solidFill>
                <a:effectLst/>
                <a:latin typeface="Arial Narrow" panose="020B0606020202030204" pitchFamily="34" charset="0"/>
              </a:rPr>
              <a:t>self</a:t>
            </a:r>
            <a:r>
              <a:rPr lang="en-US" sz="1100" b="0" dirty="0" err="1">
                <a:solidFill>
                  <a:srgbClr val="000000"/>
                </a:solidFill>
                <a:effectLst/>
                <a:latin typeface="Arial Narrow" panose="020B0606020202030204" pitchFamily="34" charset="0"/>
              </a:rPr>
              <a:t>.class_size</a:t>
            </a:r>
            <a:r>
              <a:rPr lang="en-US" sz="1100" b="0" dirty="0">
                <a:solidFill>
                  <a:srgbClr val="000000"/>
                </a:solidFill>
                <a:effectLst/>
                <a:latin typeface="Arial Narrow" panose="020B0606020202030204" pitchFamily="34" charset="0"/>
              </a:rPr>
              <a:t>)</a:t>
            </a:r>
          </a:p>
          <a:p>
            <a:r>
              <a:rPr lang="en-US" sz="1100" b="0" dirty="0">
                <a:solidFill>
                  <a:srgbClr val="000000"/>
                </a:solidFill>
                <a:effectLst/>
                <a:latin typeface="Arial Narrow" panose="020B0606020202030204" pitchFamily="34" charset="0"/>
              </a:rPr>
              <a:t>weight = </a:t>
            </a:r>
            <a:r>
              <a:rPr lang="en-US" sz="1100" b="0" dirty="0" err="1">
                <a:solidFill>
                  <a:srgbClr val="001080"/>
                </a:solidFill>
                <a:effectLst/>
                <a:latin typeface="Arial Narrow" panose="020B0606020202030204" pitchFamily="34" charset="0"/>
              </a:rPr>
              <a:t>self</a:t>
            </a:r>
            <a:r>
              <a:rPr lang="en-US" sz="1100" b="0" dirty="0" err="1">
                <a:solidFill>
                  <a:srgbClr val="000000"/>
                </a:solidFill>
                <a:effectLst/>
                <a:latin typeface="Arial Narrow" panose="020B0606020202030204" pitchFamily="34" charset="0"/>
              </a:rPr>
              <a:t>.class_size</a:t>
            </a:r>
            <a:r>
              <a:rPr lang="en-US" sz="1100" b="0" dirty="0">
                <a:solidFill>
                  <a:srgbClr val="000000"/>
                </a:solidFill>
                <a:effectLst/>
                <a:latin typeface="Arial Narrow" panose="020B0606020202030204" pitchFamily="34" charset="0"/>
              </a:rPr>
              <a:t>/(</a:t>
            </a:r>
            <a:r>
              <a:rPr lang="en-US" sz="1100" b="0" dirty="0" err="1">
                <a:solidFill>
                  <a:srgbClr val="001080"/>
                </a:solidFill>
                <a:effectLst/>
                <a:latin typeface="Arial Narrow" panose="020B0606020202030204" pitchFamily="34" charset="0"/>
              </a:rPr>
              <a:t>self</a:t>
            </a:r>
            <a:r>
              <a:rPr lang="en-US" sz="1100" b="0" dirty="0" err="1">
                <a:solidFill>
                  <a:srgbClr val="000000"/>
                </a:solidFill>
                <a:effectLst/>
                <a:latin typeface="Arial Narrow" panose="020B0606020202030204" pitchFamily="34" charset="0"/>
              </a:rPr>
              <a:t>.class_size</a:t>
            </a:r>
            <a:r>
              <a:rPr lang="en-US" sz="1100" b="0" dirty="0">
                <a:solidFill>
                  <a:srgbClr val="000000"/>
                </a:solidFill>
                <a:effectLst/>
                <a:latin typeface="Arial Narrow" panose="020B0606020202030204" pitchFamily="34" charset="0"/>
              </a:rPr>
              <a:t> + </a:t>
            </a:r>
            <a:r>
              <a:rPr lang="en-US" sz="1100" b="0" dirty="0" err="1">
                <a:solidFill>
                  <a:srgbClr val="000000"/>
                </a:solidFill>
                <a:effectLst/>
                <a:latin typeface="Arial Narrow" panose="020B0606020202030204" pitchFamily="34" charset="0"/>
              </a:rPr>
              <a:t>fValue</a:t>
            </a:r>
            <a:r>
              <a:rPr lang="en-US" sz="1100" b="0" dirty="0">
                <a:solidFill>
                  <a:srgbClr val="000000"/>
                </a:solidFill>
                <a:effectLst/>
                <a:latin typeface="Arial Narrow" panose="020B0606020202030204" pitchFamily="34" charset="0"/>
              </a:rPr>
              <a:t> ** </a:t>
            </a:r>
            <a:r>
              <a:rPr lang="en-US" sz="1100" b="0" dirty="0" err="1">
                <a:solidFill>
                  <a:srgbClr val="001080"/>
                </a:solidFill>
                <a:effectLst/>
                <a:latin typeface="Arial Narrow" panose="020B0606020202030204" pitchFamily="34" charset="0"/>
              </a:rPr>
              <a:t>self</a:t>
            </a:r>
            <a:r>
              <a:rPr lang="en-US" sz="1100" b="0" dirty="0" err="1">
                <a:solidFill>
                  <a:srgbClr val="000000"/>
                </a:solidFill>
                <a:effectLst/>
                <a:latin typeface="Arial Narrow" panose="020B0606020202030204" pitchFamily="34" charset="0"/>
              </a:rPr>
              <a:t>.decay_rate</a:t>
            </a:r>
            <a:r>
              <a:rPr lang="en-US" sz="1100" b="0" dirty="0">
                <a:solidFill>
                  <a:srgbClr val="000000"/>
                </a:solidFill>
                <a:effectLst/>
                <a:latin typeface="Arial Narrow" panose="020B0606020202030204" pitchFamily="34" charset="0"/>
              </a:rPr>
              <a:t>)</a:t>
            </a:r>
          </a:p>
        </p:txBody>
      </p:sp>
    </p:spTree>
    <p:extLst>
      <p:ext uri="{BB962C8B-B14F-4D97-AF65-F5344CB8AC3E}">
        <p14:creationId xmlns:p14="http://schemas.microsoft.com/office/powerpoint/2010/main" val="3112173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6B60A-3A24-76DB-1557-9905AC2A4193}"/>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B1DF0803-CEEF-2601-785F-3D2CB42354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 y="452507"/>
            <a:ext cx="12191968" cy="5952970"/>
          </a:xfrm>
          <a:prstGeom prst="rect">
            <a:avLst/>
          </a:prstGeom>
        </p:spPr>
      </p:pic>
      <p:pic>
        <p:nvPicPr>
          <p:cNvPr id="3" name="Imagen 2">
            <a:extLst>
              <a:ext uri="{FF2B5EF4-FFF2-40B4-BE49-F238E27FC236}">
                <a16:creationId xmlns:a16="http://schemas.microsoft.com/office/drawing/2014/main" id="{7A44DF08-592D-CAD6-C631-E8F6B28C61B2}"/>
              </a:ext>
            </a:extLst>
          </p:cNvPr>
          <p:cNvPicPr>
            <a:picLocks noChangeAspect="1"/>
          </p:cNvPicPr>
          <p:nvPr/>
        </p:nvPicPr>
        <p:blipFill>
          <a:blip r:embed="rId3"/>
          <a:srcRect l="49039" r="6620"/>
          <a:stretch/>
        </p:blipFill>
        <p:spPr>
          <a:xfrm>
            <a:off x="5978769" y="452507"/>
            <a:ext cx="5406014" cy="5952985"/>
          </a:xfrm>
          <a:prstGeom prst="rect">
            <a:avLst/>
          </a:prstGeom>
        </p:spPr>
      </p:pic>
      <p:sp>
        <p:nvSpPr>
          <p:cNvPr id="5" name="CuadroTexto 4">
            <a:extLst>
              <a:ext uri="{FF2B5EF4-FFF2-40B4-BE49-F238E27FC236}">
                <a16:creationId xmlns:a16="http://schemas.microsoft.com/office/drawing/2014/main" id="{FC5F627F-1FFB-AA6A-F026-99C7529E1079}"/>
              </a:ext>
            </a:extLst>
          </p:cNvPr>
          <p:cNvSpPr txBox="1"/>
          <p:nvPr/>
        </p:nvSpPr>
        <p:spPr>
          <a:xfrm>
            <a:off x="2167966" y="1489239"/>
            <a:ext cx="1642852" cy="369332"/>
          </a:xfrm>
          <a:prstGeom prst="rect">
            <a:avLst/>
          </a:prstGeom>
          <a:noFill/>
        </p:spPr>
        <p:txBody>
          <a:bodyPr wrap="square">
            <a:spAutoFit/>
          </a:bodyPr>
          <a:lstStyle/>
          <a:p>
            <a:r>
              <a:rPr lang="en-US" sz="1800" dirty="0" err="1">
                <a:solidFill>
                  <a:srgbClr val="FFFF00"/>
                </a:solidFill>
                <a:latin typeface="Arial" panose="020B0604020202020204" pitchFamily="34" charset="0"/>
                <a:cs typeface="Arial" panose="020B0604020202020204" pitchFamily="34" charset="0"/>
              </a:rPr>
              <a:t>Anterpolator</a:t>
            </a:r>
            <a:endParaRPr lang="es-CL" dirty="0">
              <a:solidFill>
                <a:srgbClr val="FFFF00"/>
              </a:solidFill>
            </a:endParaRPr>
          </a:p>
        </p:txBody>
      </p:sp>
      <p:sp>
        <p:nvSpPr>
          <p:cNvPr id="9" name="CuadroTexto 8">
            <a:extLst>
              <a:ext uri="{FF2B5EF4-FFF2-40B4-BE49-F238E27FC236}">
                <a16:creationId xmlns:a16="http://schemas.microsoft.com/office/drawing/2014/main" id="{BD6861F6-3241-5248-4F26-D16598C2BAFB}"/>
              </a:ext>
            </a:extLst>
          </p:cNvPr>
          <p:cNvSpPr txBox="1"/>
          <p:nvPr/>
        </p:nvSpPr>
        <p:spPr>
          <a:xfrm>
            <a:off x="7972136" y="5454882"/>
            <a:ext cx="1055132" cy="369332"/>
          </a:xfrm>
          <a:prstGeom prst="rect">
            <a:avLst/>
          </a:prstGeom>
          <a:noFill/>
        </p:spPr>
        <p:txBody>
          <a:bodyPr wrap="square">
            <a:spAutoFit/>
          </a:bodyPr>
          <a:lstStyle/>
          <a:p>
            <a:r>
              <a:rPr lang="en-US" sz="1800" dirty="0">
                <a:solidFill>
                  <a:srgbClr val="FFFF00"/>
                </a:solidFill>
                <a:latin typeface="Arial" panose="020B0604020202020204" pitchFamily="34" charset="0"/>
                <a:cs typeface="Arial" panose="020B0604020202020204" pitchFamily="34" charset="0"/>
              </a:rPr>
              <a:t>Kriging</a:t>
            </a:r>
            <a:endParaRPr lang="es-CL" dirty="0">
              <a:solidFill>
                <a:srgbClr val="FFFF00"/>
              </a:solidFill>
            </a:endParaRPr>
          </a:p>
        </p:txBody>
      </p:sp>
    </p:spTree>
    <p:extLst>
      <p:ext uri="{BB962C8B-B14F-4D97-AF65-F5344CB8AC3E}">
        <p14:creationId xmlns:p14="http://schemas.microsoft.com/office/powerpoint/2010/main" val="321015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A431-4CE6-5F04-ACE7-3A25C88FD7F1}"/>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65F6B170-5BE5-C358-822C-2D9A00B684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 y="452507"/>
            <a:ext cx="12191970" cy="5952970"/>
          </a:xfrm>
          <a:prstGeom prst="rect">
            <a:avLst/>
          </a:prstGeom>
        </p:spPr>
      </p:pic>
      <p:sp>
        <p:nvSpPr>
          <p:cNvPr id="8" name="CuadroTexto 7">
            <a:extLst>
              <a:ext uri="{FF2B5EF4-FFF2-40B4-BE49-F238E27FC236}">
                <a16:creationId xmlns:a16="http://schemas.microsoft.com/office/drawing/2014/main" id="{68DA96D1-8B8A-DC44-8192-A4F0F5BDDC9F}"/>
              </a:ext>
            </a:extLst>
          </p:cNvPr>
          <p:cNvSpPr txBox="1"/>
          <p:nvPr/>
        </p:nvSpPr>
        <p:spPr>
          <a:xfrm>
            <a:off x="228156" y="3975959"/>
            <a:ext cx="4136025" cy="235449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21908</a:t>
            </a:r>
          </a:p>
          <a:p>
            <a:r>
              <a:rPr lang="en-US" sz="1050" dirty="0">
                <a:latin typeface="Arial" panose="020B0604020202020204" pitchFamily="34" charset="0"/>
                <a:cs typeface="Arial" panose="020B0604020202020204" pitchFamily="34" charset="0"/>
              </a:rPr>
              <a:t>Cell Size: 5x5x5</a:t>
            </a:r>
          </a:p>
          <a:p>
            <a:r>
              <a:rPr lang="en-US" sz="1050" dirty="0">
                <a:latin typeface="Arial" panose="020B0604020202020204" pitchFamily="34" charset="0"/>
                <a:cs typeface="Arial" panose="020B0604020202020204" pitchFamily="34" charset="0"/>
              </a:rPr>
              <a:t>Total cells: 3726450</a:t>
            </a:r>
          </a:p>
          <a:p>
            <a:r>
              <a:rPr lang="en-US" sz="1050" dirty="0">
                <a:latin typeface="Arial" panose="020B0604020202020204" pitchFamily="34" charset="0"/>
                <a:cs typeface="Arial" panose="020B0604020202020204" pitchFamily="34" charset="0"/>
              </a:rPr>
              <a:t>Cells with samples: 1077347</a:t>
            </a:r>
          </a:p>
          <a:p>
            <a:r>
              <a:rPr lang="en-US" sz="1050" dirty="0">
                <a:latin typeface="Arial" panose="020B0604020202020204" pitchFamily="34" charset="0"/>
                <a:cs typeface="Arial" panose="020B0604020202020204" pitchFamily="34" charset="0"/>
              </a:rPr>
              <a:t>Ants: 3000</a:t>
            </a:r>
          </a:p>
          <a:p>
            <a:r>
              <a:rPr lang="en-US" sz="1050" dirty="0">
                <a:latin typeface="Arial" panose="020B0604020202020204" pitchFamily="34" charset="0"/>
                <a:cs typeface="Arial" panose="020B0604020202020204" pitchFamily="34" charset="0"/>
              </a:rPr>
              <a:t>Class size: 1 - Tolerance: 1</a:t>
            </a:r>
          </a:p>
          <a:p>
            <a:r>
              <a:rPr lang="en-US" sz="1050" dirty="0">
                <a:latin typeface="Arial" panose="020B0604020202020204" pitchFamily="34" charset="0"/>
                <a:cs typeface="Arial" panose="020B0604020202020204" pitchFamily="34" charset="0"/>
              </a:rPr>
              <a:t>Sample distance range: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0.5</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True</a:t>
            </a: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500</a:t>
            </a:r>
          </a:p>
          <a:p>
            <a:r>
              <a:rPr lang="en-US" sz="1050" dirty="0">
                <a:latin typeface="Arial" panose="020B0604020202020204" pitchFamily="34" charset="0"/>
                <a:cs typeface="Arial" panose="020B0604020202020204" pitchFamily="34" charset="0"/>
              </a:rPr>
              <a:t>Cells visited: 1301637 (34.93%)</a:t>
            </a:r>
          </a:p>
        </p:txBody>
      </p:sp>
      <p:sp>
        <p:nvSpPr>
          <p:cNvPr id="6" name="CuadroTexto 5">
            <a:extLst>
              <a:ext uri="{FF2B5EF4-FFF2-40B4-BE49-F238E27FC236}">
                <a16:creationId xmlns:a16="http://schemas.microsoft.com/office/drawing/2014/main" id="{90401049-CEF5-7FB2-44E8-5974451CF12F}"/>
              </a:ext>
            </a:extLst>
          </p:cNvPr>
          <p:cNvSpPr txBox="1"/>
          <p:nvPr/>
        </p:nvSpPr>
        <p:spPr>
          <a:xfrm>
            <a:off x="228156" y="819894"/>
            <a:ext cx="3155123" cy="261610"/>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Comparison of </a:t>
            </a:r>
            <a:r>
              <a:rPr lang="en-US" sz="1100" dirty="0" err="1">
                <a:latin typeface="Arial" panose="020B0604020202020204" pitchFamily="34" charset="0"/>
                <a:cs typeface="Arial" panose="020B0604020202020204" pitchFamily="34" charset="0"/>
              </a:rPr>
              <a:t>Anterpolator</a:t>
            </a:r>
            <a:r>
              <a:rPr lang="en-US" sz="1100" dirty="0">
                <a:latin typeface="Arial" panose="020B0604020202020204" pitchFamily="34" charset="0"/>
                <a:cs typeface="Arial" panose="020B0604020202020204" pitchFamily="34" charset="0"/>
              </a:rPr>
              <a:t> and Kriging</a:t>
            </a:r>
          </a:p>
        </p:txBody>
      </p:sp>
    </p:spTree>
    <p:extLst>
      <p:ext uri="{BB962C8B-B14F-4D97-AF65-F5344CB8AC3E}">
        <p14:creationId xmlns:p14="http://schemas.microsoft.com/office/powerpoint/2010/main" val="3735140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C5854-EB6D-670A-5C4E-25BAFA790207}"/>
            </a:ext>
          </a:extLst>
        </p:cNvPr>
        <p:cNvGrpSpPr/>
        <p:nvPr/>
      </p:nvGrpSpPr>
      <p:grpSpPr>
        <a:xfrm>
          <a:off x="0" y="0"/>
          <a:ext cx="0" cy="0"/>
          <a:chOff x="0" y="0"/>
          <a:chExt cx="0" cy="0"/>
        </a:xfrm>
      </p:grpSpPr>
      <p:pic>
        <p:nvPicPr>
          <p:cNvPr id="7" name="Imagen 6">
            <a:extLst>
              <a:ext uri="{FF2B5EF4-FFF2-40B4-BE49-F238E27FC236}">
                <a16:creationId xmlns:a16="http://schemas.microsoft.com/office/drawing/2014/main" id="{9BD45613-1B90-B4D5-7626-216F25387A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 y="452507"/>
            <a:ext cx="12191970" cy="5952970"/>
          </a:xfrm>
          <a:prstGeom prst="rect">
            <a:avLst/>
          </a:prstGeom>
        </p:spPr>
      </p:pic>
      <p:sp>
        <p:nvSpPr>
          <p:cNvPr id="8" name="CuadroTexto 7">
            <a:extLst>
              <a:ext uri="{FF2B5EF4-FFF2-40B4-BE49-F238E27FC236}">
                <a16:creationId xmlns:a16="http://schemas.microsoft.com/office/drawing/2014/main" id="{239264E9-A41A-77CD-3319-BD14BD30B3D9}"/>
              </a:ext>
            </a:extLst>
          </p:cNvPr>
          <p:cNvSpPr txBox="1"/>
          <p:nvPr/>
        </p:nvSpPr>
        <p:spPr>
          <a:xfrm>
            <a:off x="228156" y="3975959"/>
            <a:ext cx="4136025" cy="235449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050" dirty="0">
                <a:latin typeface="Arial" panose="020B0604020202020204" pitchFamily="34" charset="0"/>
                <a:cs typeface="Arial" panose="020B0604020202020204" pitchFamily="34" charset="0"/>
              </a:rPr>
              <a:t>Samples: 21908</a:t>
            </a:r>
          </a:p>
          <a:p>
            <a:r>
              <a:rPr lang="en-US" sz="1050" dirty="0">
                <a:latin typeface="Arial" panose="020B0604020202020204" pitchFamily="34" charset="0"/>
                <a:cs typeface="Arial" panose="020B0604020202020204" pitchFamily="34" charset="0"/>
              </a:rPr>
              <a:t>Cell Size: 5x5x5</a:t>
            </a:r>
          </a:p>
          <a:p>
            <a:r>
              <a:rPr lang="en-US" sz="1050" dirty="0">
                <a:latin typeface="Arial" panose="020B0604020202020204" pitchFamily="34" charset="0"/>
                <a:cs typeface="Arial" panose="020B0604020202020204" pitchFamily="34" charset="0"/>
              </a:rPr>
              <a:t>Total cells: 3726450</a:t>
            </a:r>
          </a:p>
          <a:p>
            <a:r>
              <a:rPr lang="en-US" sz="1050" dirty="0">
                <a:latin typeface="Arial" panose="020B0604020202020204" pitchFamily="34" charset="0"/>
                <a:cs typeface="Arial" panose="020B0604020202020204" pitchFamily="34" charset="0"/>
              </a:rPr>
              <a:t>Cells with samples: 1077347</a:t>
            </a:r>
          </a:p>
          <a:p>
            <a:r>
              <a:rPr lang="en-US" sz="1050" dirty="0">
                <a:latin typeface="Arial" panose="020B0604020202020204" pitchFamily="34" charset="0"/>
                <a:cs typeface="Arial" panose="020B0604020202020204" pitchFamily="34" charset="0"/>
              </a:rPr>
              <a:t>Ants: 3000</a:t>
            </a:r>
          </a:p>
          <a:p>
            <a:r>
              <a:rPr lang="en-US" sz="1050" dirty="0">
                <a:latin typeface="Arial" panose="020B0604020202020204" pitchFamily="34" charset="0"/>
                <a:cs typeface="Arial" panose="020B0604020202020204" pitchFamily="34" charset="0"/>
              </a:rPr>
              <a:t>Class size: 1 - Tolerance: 1</a:t>
            </a:r>
          </a:p>
          <a:p>
            <a:r>
              <a:rPr lang="en-US" sz="1050" dirty="0">
                <a:latin typeface="Arial" panose="020B0604020202020204" pitchFamily="34" charset="0"/>
                <a:cs typeface="Arial" panose="020B0604020202020204" pitchFamily="34" charset="0"/>
              </a:rPr>
              <a:t>Sample distance range: 10</a:t>
            </a:r>
          </a:p>
          <a:p>
            <a:r>
              <a:rPr lang="en-US" sz="1050" dirty="0">
                <a:latin typeface="Arial" panose="020B0604020202020204" pitchFamily="34" charset="0"/>
                <a:cs typeface="Arial" panose="020B0604020202020204" pitchFamily="34" charset="0"/>
              </a:rPr>
              <a:t>Background value: 0</a:t>
            </a:r>
          </a:p>
          <a:p>
            <a:r>
              <a:rPr lang="en-US" sz="1050" dirty="0">
                <a:latin typeface="Arial" panose="020B0604020202020204" pitchFamily="34" charset="0"/>
                <a:cs typeface="Arial" panose="020B0604020202020204" pitchFamily="34" charset="0"/>
              </a:rPr>
              <a:t>Decay rate: 0.5</a:t>
            </a:r>
          </a:p>
          <a:p>
            <a:r>
              <a:rPr lang="en-US" sz="1050" dirty="0">
                <a:latin typeface="Arial" panose="020B0604020202020204" pitchFamily="34" charset="0"/>
                <a:cs typeface="Arial" panose="020B0604020202020204" pitchFamily="34" charset="0"/>
              </a:rPr>
              <a:t>Probability of including cell value during prediction: 0</a:t>
            </a:r>
          </a:p>
          <a:p>
            <a:r>
              <a:rPr lang="en-US" sz="1050" dirty="0">
                <a:latin typeface="Arial" panose="020B0604020202020204" pitchFamily="34" charset="0"/>
                <a:cs typeface="Arial" panose="020B0604020202020204" pitchFamily="34" charset="0"/>
              </a:rPr>
              <a:t>Background value for None cells: True</a:t>
            </a:r>
          </a:p>
          <a:p>
            <a:r>
              <a:rPr lang="en-US" sz="1050" dirty="0">
                <a:latin typeface="Arial" panose="020B0604020202020204" pitchFamily="34" charset="0"/>
                <a:cs typeface="Arial" panose="020B0604020202020204" pitchFamily="34" charset="0"/>
              </a:rPr>
              <a:t>Fill unvisited cells with neighbors average: False</a:t>
            </a:r>
          </a:p>
          <a:p>
            <a:r>
              <a:rPr lang="en-US" sz="1050" dirty="0">
                <a:latin typeface="Arial" panose="020B0604020202020204" pitchFamily="34" charset="0"/>
                <a:cs typeface="Arial" panose="020B0604020202020204" pitchFamily="34" charset="0"/>
              </a:rPr>
              <a:t>Iterations: 500</a:t>
            </a:r>
          </a:p>
          <a:p>
            <a:r>
              <a:rPr lang="en-US" sz="1050" dirty="0">
                <a:latin typeface="Arial" panose="020B0604020202020204" pitchFamily="34" charset="0"/>
                <a:cs typeface="Arial" panose="020B0604020202020204" pitchFamily="34" charset="0"/>
              </a:rPr>
              <a:t>Cells visited: 1301637 (34.93%)</a:t>
            </a:r>
          </a:p>
        </p:txBody>
      </p:sp>
      <p:sp>
        <p:nvSpPr>
          <p:cNvPr id="6" name="CuadroTexto 5">
            <a:extLst>
              <a:ext uri="{FF2B5EF4-FFF2-40B4-BE49-F238E27FC236}">
                <a16:creationId xmlns:a16="http://schemas.microsoft.com/office/drawing/2014/main" id="{91CD65AA-34D7-BAD7-B87C-6618FD4BB78E}"/>
              </a:ext>
            </a:extLst>
          </p:cNvPr>
          <p:cNvSpPr txBox="1"/>
          <p:nvPr/>
        </p:nvSpPr>
        <p:spPr>
          <a:xfrm>
            <a:off x="228156" y="819894"/>
            <a:ext cx="3155123" cy="261610"/>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Comparison of </a:t>
            </a:r>
            <a:r>
              <a:rPr lang="en-US" sz="1100" dirty="0" err="1">
                <a:latin typeface="Arial" panose="020B0604020202020204" pitchFamily="34" charset="0"/>
                <a:cs typeface="Arial" panose="020B0604020202020204" pitchFamily="34" charset="0"/>
              </a:rPr>
              <a:t>Anterpolator</a:t>
            </a:r>
            <a:r>
              <a:rPr lang="en-US" sz="1100" dirty="0">
                <a:latin typeface="Arial" panose="020B0604020202020204" pitchFamily="34" charset="0"/>
                <a:cs typeface="Arial" panose="020B0604020202020204" pitchFamily="34" charset="0"/>
              </a:rPr>
              <a:t> and Kriging</a:t>
            </a:r>
          </a:p>
        </p:txBody>
      </p:sp>
      <p:pic>
        <p:nvPicPr>
          <p:cNvPr id="3" name="Gráfico 2">
            <a:extLst>
              <a:ext uri="{FF2B5EF4-FFF2-40B4-BE49-F238E27FC236}">
                <a16:creationId xmlns:a16="http://schemas.microsoft.com/office/drawing/2014/main" id="{EB6A1CAD-D637-33AF-E357-EE88ED8823BF}"/>
              </a:ext>
            </a:extLst>
          </p:cNvPr>
          <p:cNvPicPr>
            <a:picLocks noChangeAspect="1"/>
          </p:cNvPicPr>
          <p:nvPr/>
        </p:nvPicPr>
        <p:blipFill>
          <a:blip r:embed="rId3">
            <a:alphaModFix amt="88000"/>
            <a:extLst>
              <a:ext uri="{96DAC541-7B7A-43D3-8B79-37D633B846F1}">
                <asvg:svgBlip xmlns:asvg="http://schemas.microsoft.com/office/drawing/2016/SVG/main" r:embed="rId4"/>
              </a:ext>
            </a:extLst>
          </a:blip>
          <a:stretch>
            <a:fillRect/>
          </a:stretch>
        </p:blipFill>
        <p:spPr>
          <a:xfrm>
            <a:off x="5004260" y="452507"/>
            <a:ext cx="5943399" cy="6081297"/>
          </a:xfrm>
          <a:prstGeom prst="rect">
            <a:avLst/>
          </a:prstGeom>
        </p:spPr>
      </p:pic>
    </p:spTree>
    <p:extLst>
      <p:ext uri="{BB962C8B-B14F-4D97-AF65-F5344CB8AC3E}">
        <p14:creationId xmlns:p14="http://schemas.microsoft.com/office/powerpoint/2010/main" val="3744637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452507"/>
            <a:ext cx="12191995" cy="5952982"/>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500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720366 (82.77%)</a:t>
            </a:r>
          </a:p>
        </p:txBody>
      </p:sp>
    </p:spTree>
    <p:extLst>
      <p:ext uri="{BB962C8B-B14F-4D97-AF65-F5344CB8AC3E}">
        <p14:creationId xmlns:p14="http://schemas.microsoft.com/office/powerpoint/2010/main" val="3724314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 y="452507"/>
            <a:ext cx="12191983"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809246 (92.98%)</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76944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After adding the condition of neighbor cells with first priority for visiting not including cells with samples, continuity of the </a:t>
            </a:r>
            <a:r>
              <a:rPr lang="en-US" sz="1100" dirty="0" err="1">
                <a:latin typeface="Arial" panose="020B0604020202020204" pitchFamily="34" charset="0"/>
                <a:cs typeface="Arial" panose="020B0604020202020204" pitchFamily="34" charset="0"/>
              </a:rPr>
              <a:t>isogrades</a:t>
            </a:r>
            <a:r>
              <a:rPr lang="en-US" sz="1100" dirty="0">
                <a:latin typeface="Arial" panose="020B0604020202020204" pitchFamily="34" charset="0"/>
                <a:cs typeface="Arial" panose="020B0604020202020204" pitchFamily="34" charset="0"/>
              </a:rPr>
              <a:t> increased.</a:t>
            </a:r>
          </a:p>
        </p:txBody>
      </p:sp>
    </p:spTree>
    <p:extLst>
      <p:ext uri="{BB962C8B-B14F-4D97-AF65-F5344CB8AC3E}">
        <p14:creationId xmlns:p14="http://schemas.microsoft.com/office/powerpoint/2010/main" val="3029491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452507"/>
            <a:ext cx="12191991" cy="5952981"/>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20000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250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613422 (70.48%)</a:t>
            </a:r>
          </a:p>
        </p:txBody>
      </p:sp>
    </p:spTree>
    <p:extLst>
      <p:ext uri="{BB962C8B-B14F-4D97-AF65-F5344CB8AC3E}">
        <p14:creationId xmlns:p14="http://schemas.microsoft.com/office/powerpoint/2010/main" val="625907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 y="452507"/>
            <a:ext cx="12191987" cy="5952979"/>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849198 (97.57%)</a:t>
            </a:r>
          </a:p>
        </p:txBody>
      </p:sp>
    </p:spTree>
    <p:extLst>
      <p:ext uri="{BB962C8B-B14F-4D97-AF65-F5344CB8AC3E}">
        <p14:creationId xmlns:p14="http://schemas.microsoft.com/office/powerpoint/2010/main" val="4188784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 y="452507"/>
            <a:ext cx="12191983" cy="5952977"/>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200</a:t>
            </a:r>
          </a:p>
          <a:p>
            <a:r>
              <a:rPr lang="en-US" sz="1100" dirty="0">
                <a:latin typeface="Arial" panose="020B0604020202020204" pitchFamily="34" charset="0"/>
                <a:cs typeface="Arial" panose="020B0604020202020204" pitchFamily="34" charset="0"/>
              </a:rPr>
              <a:t>Cell weight: 0</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461938 (53.08%)</a:t>
            </a:r>
          </a:p>
        </p:txBody>
      </p:sp>
    </p:spTree>
    <p:extLst>
      <p:ext uri="{BB962C8B-B14F-4D97-AF65-F5344CB8AC3E}">
        <p14:creationId xmlns:p14="http://schemas.microsoft.com/office/powerpoint/2010/main" val="737028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 y="452507"/>
            <a:ext cx="12191983"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848558 (97.50%)</a:t>
            </a:r>
          </a:p>
        </p:txBody>
      </p:sp>
    </p:spTree>
    <p:extLst>
      <p:ext uri="{BB962C8B-B14F-4D97-AF65-F5344CB8AC3E}">
        <p14:creationId xmlns:p14="http://schemas.microsoft.com/office/powerpoint/2010/main" val="2142852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809246 (92.98%)</a:t>
            </a:r>
          </a:p>
        </p:txBody>
      </p:sp>
    </p:spTree>
    <p:extLst>
      <p:ext uri="{BB962C8B-B14F-4D97-AF65-F5344CB8AC3E}">
        <p14:creationId xmlns:p14="http://schemas.microsoft.com/office/powerpoint/2010/main" val="4195043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 y="452507"/>
            <a:ext cx="12191993" cy="5952982"/>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500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720366 (82.77%)</a:t>
            </a:r>
          </a:p>
        </p:txBody>
      </p:sp>
    </p:spTree>
    <p:extLst>
      <p:ext uri="{BB962C8B-B14F-4D97-AF65-F5344CB8AC3E}">
        <p14:creationId xmlns:p14="http://schemas.microsoft.com/office/powerpoint/2010/main" val="2642627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 y="452507"/>
            <a:ext cx="12191989" cy="5952980"/>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20000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394875 (45.37%)</a:t>
            </a:r>
          </a:p>
        </p:txBody>
      </p:sp>
    </p:spTree>
    <p:extLst>
      <p:ext uri="{BB962C8B-B14F-4D97-AF65-F5344CB8AC3E}">
        <p14:creationId xmlns:p14="http://schemas.microsoft.com/office/powerpoint/2010/main" val="31643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 y="452507"/>
            <a:ext cx="12191987" cy="5952978"/>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849198 (97.57%)</a:t>
            </a:r>
          </a:p>
        </p:txBody>
      </p:sp>
    </p:spTree>
    <p:extLst>
      <p:ext uri="{BB962C8B-B14F-4D97-AF65-F5344CB8AC3E}">
        <p14:creationId xmlns:p14="http://schemas.microsoft.com/office/powerpoint/2010/main" val="4229013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 y="452507"/>
            <a:ext cx="12191985" cy="5952978"/>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200</a:t>
            </a:r>
          </a:p>
          <a:p>
            <a:r>
              <a:rPr lang="en-US" sz="1100" dirty="0">
                <a:latin typeface="Arial" panose="020B0604020202020204" pitchFamily="34" charset="0"/>
                <a:cs typeface="Arial" panose="020B0604020202020204" pitchFamily="34" charset="0"/>
              </a:rPr>
              <a:t>Cell weight: 0</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461938 (53.08%)</a:t>
            </a:r>
          </a:p>
        </p:txBody>
      </p:sp>
    </p:spTree>
    <p:extLst>
      <p:ext uri="{BB962C8B-B14F-4D97-AF65-F5344CB8AC3E}">
        <p14:creationId xmlns:p14="http://schemas.microsoft.com/office/powerpoint/2010/main" val="15279954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10000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848558 (97.50%)</a:t>
            </a:r>
          </a:p>
        </p:txBody>
      </p:sp>
    </p:spTree>
    <p:extLst>
      <p:ext uri="{BB962C8B-B14F-4D97-AF65-F5344CB8AC3E}">
        <p14:creationId xmlns:p14="http://schemas.microsoft.com/office/powerpoint/2010/main" val="620839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Visit decay lambda: 8</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808125 (92.85%)</a:t>
            </a:r>
          </a:p>
        </p:txBody>
      </p:sp>
    </p:spTree>
    <p:extLst>
      <p:ext uri="{BB962C8B-B14F-4D97-AF65-F5344CB8AC3E}">
        <p14:creationId xmlns:p14="http://schemas.microsoft.com/office/powerpoint/2010/main" val="2144272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5"/>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809246 (92.98%)</a:t>
            </a:r>
          </a:p>
        </p:txBody>
      </p:sp>
    </p:spTree>
    <p:extLst>
      <p:ext uri="{BB962C8B-B14F-4D97-AF65-F5344CB8AC3E}">
        <p14:creationId xmlns:p14="http://schemas.microsoft.com/office/powerpoint/2010/main" val="374182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6"/>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0.75</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801554 (92.10%)</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76944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After adding the condition of neighbor cells with first priority for visiting not including cells with samples, continuity of the </a:t>
            </a:r>
            <a:r>
              <a:rPr lang="en-US" sz="1100" dirty="0" err="1">
                <a:latin typeface="Arial" panose="020B0604020202020204" pitchFamily="34" charset="0"/>
                <a:cs typeface="Arial" panose="020B0604020202020204" pitchFamily="34" charset="0"/>
              </a:rPr>
              <a:t>isogrades</a:t>
            </a:r>
            <a:r>
              <a:rPr lang="en-US" sz="1100" dirty="0">
                <a:latin typeface="Arial" panose="020B0604020202020204" pitchFamily="34" charset="0"/>
                <a:cs typeface="Arial" panose="020B0604020202020204" pitchFamily="34" charset="0"/>
              </a:rPr>
              <a:t> increased.</a:t>
            </a:r>
          </a:p>
        </p:txBody>
      </p:sp>
    </p:spTree>
    <p:extLst>
      <p:ext uri="{BB962C8B-B14F-4D97-AF65-F5344CB8AC3E}">
        <p14:creationId xmlns:p14="http://schemas.microsoft.com/office/powerpoint/2010/main" val="337584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 y="452507"/>
            <a:ext cx="12191980" cy="5952975"/>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975959"/>
            <a:ext cx="2733472" cy="195438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5 -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0.9</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804983 (92.49%)</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769441"/>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After adding the condition of neighbor cells with first priority for visiting not including cells with samples, continuity of the </a:t>
            </a:r>
            <a:r>
              <a:rPr lang="en-US" sz="1100" dirty="0" err="1">
                <a:latin typeface="Arial" panose="020B0604020202020204" pitchFamily="34" charset="0"/>
                <a:cs typeface="Arial" panose="020B0604020202020204" pitchFamily="34" charset="0"/>
              </a:rPr>
              <a:t>isogrades</a:t>
            </a:r>
            <a:r>
              <a:rPr lang="en-US" sz="1100" dirty="0">
                <a:latin typeface="Arial" panose="020B0604020202020204" pitchFamily="34" charset="0"/>
                <a:cs typeface="Arial" panose="020B0604020202020204" pitchFamily="34" charset="0"/>
              </a:rPr>
              <a:t> increased.</a:t>
            </a:r>
          </a:p>
        </p:txBody>
      </p:sp>
    </p:spTree>
    <p:extLst>
      <p:ext uri="{BB962C8B-B14F-4D97-AF65-F5344CB8AC3E}">
        <p14:creationId xmlns:p14="http://schemas.microsoft.com/office/powerpoint/2010/main" val="56283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 y="452507"/>
            <a:ext cx="12191976" cy="5952974"/>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1 -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0.5</a:t>
            </a:r>
          </a:p>
          <a:p>
            <a:r>
              <a:rPr lang="en-US" sz="1100" dirty="0">
                <a:latin typeface="Arial" panose="020B0604020202020204" pitchFamily="34" charset="0"/>
                <a:cs typeface="Arial" panose="020B0604020202020204" pitchFamily="34" charset="0"/>
              </a:rPr>
              <a:t>Decay rate: 64</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836803 (96.15%)</a:t>
            </a:r>
          </a:p>
        </p:txBody>
      </p:sp>
      <p:sp>
        <p:nvSpPr>
          <p:cNvPr id="2" name="CuadroTexto 1">
            <a:extLst>
              <a:ext uri="{FF2B5EF4-FFF2-40B4-BE49-F238E27FC236}">
                <a16:creationId xmlns:a16="http://schemas.microsoft.com/office/drawing/2014/main" id="{9D674C85-40C5-BAC7-732A-D501FE991C1A}"/>
              </a:ext>
            </a:extLst>
          </p:cNvPr>
          <p:cNvSpPr txBox="1"/>
          <p:nvPr/>
        </p:nvSpPr>
        <p:spPr>
          <a:xfrm>
            <a:off x="228157" y="819894"/>
            <a:ext cx="2733472" cy="1277273"/>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A neighbor cell value is considered close to a cell is the absolute difference between their values is lesser than a threshold defined by the product of the </a:t>
            </a:r>
            <a:r>
              <a:rPr lang="en-US" sz="1100" b="1" dirty="0">
                <a:latin typeface="Arial" panose="020B0604020202020204" pitchFamily="34" charset="0"/>
                <a:cs typeface="Arial" panose="020B0604020202020204" pitchFamily="34" charset="0"/>
              </a:rPr>
              <a:t>class size </a:t>
            </a:r>
            <a:r>
              <a:rPr lang="en-US" sz="1100" dirty="0">
                <a:latin typeface="Arial" panose="020B0604020202020204" pitchFamily="34" charset="0"/>
                <a:cs typeface="Arial" panose="020B0604020202020204" pitchFamily="34" charset="0"/>
              </a:rPr>
              <a:t>and the </a:t>
            </a:r>
            <a:r>
              <a:rPr lang="en-US" sz="1100" b="1" dirty="0">
                <a:latin typeface="Arial" panose="020B0604020202020204" pitchFamily="34" charset="0"/>
                <a:cs typeface="Arial" panose="020B0604020202020204" pitchFamily="34" charset="0"/>
              </a:rPr>
              <a:t>tolerance</a:t>
            </a:r>
            <a:r>
              <a:rPr lang="en-US" sz="1100" dirty="0">
                <a:latin typeface="Arial" panose="020B0604020202020204" pitchFamily="34" charset="0"/>
                <a:cs typeface="Arial" panose="020B0604020202020204" pitchFamily="34" charset="0"/>
              </a:rPr>
              <a:t>. A smaller class size restricts the neighbor cells considered first priority for ant moving.</a:t>
            </a:r>
          </a:p>
        </p:txBody>
      </p:sp>
    </p:spTree>
    <p:extLst>
      <p:ext uri="{BB962C8B-B14F-4D97-AF65-F5344CB8AC3E}">
        <p14:creationId xmlns:p14="http://schemas.microsoft.com/office/powerpoint/2010/main" val="1937763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04C5159-B7D5-7A81-B641-7BC5207B2B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 y="452507"/>
            <a:ext cx="12191976" cy="5952973"/>
          </a:xfrm>
          <a:prstGeom prst="rect">
            <a:avLst/>
          </a:prstGeom>
        </p:spPr>
      </p:pic>
      <p:sp>
        <p:nvSpPr>
          <p:cNvPr id="8" name="CuadroTexto 7">
            <a:extLst>
              <a:ext uri="{FF2B5EF4-FFF2-40B4-BE49-F238E27FC236}">
                <a16:creationId xmlns:a16="http://schemas.microsoft.com/office/drawing/2014/main" id="{14BCFD6F-1161-963B-EFB7-2B0763C65B87}"/>
              </a:ext>
            </a:extLst>
          </p:cNvPr>
          <p:cNvSpPr txBox="1"/>
          <p:nvPr/>
        </p:nvSpPr>
        <p:spPr>
          <a:xfrm>
            <a:off x="228157" y="3842956"/>
            <a:ext cx="2733472" cy="2123658"/>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r>
              <a:rPr lang="en-US" sz="1100" dirty="0">
                <a:latin typeface="Arial" panose="020B0604020202020204" pitchFamily="34" charset="0"/>
                <a:cs typeface="Arial" panose="020B0604020202020204" pitchFamily="34" charset="0"/>
              </a:rPr>
              <a:t>Samples: 27414</a:t>
            </a:r>
          </a:p>
          <a:p>
            <a:r>
              <a:rPr lang="en-US" sz="1100" dirty="0">
                <a:latin typeface="Arial" panose="020B0604020202020204" pitchFamily="34" charset="0"/>
                <a:cs typeface="Arial" panose="020B0604020202020204" pitchFamily="34" charset="0"/>
              </a:rPr>
              <a:t>Cell Size: 10x10x10</a:t>
            </a:r>
          </a:p>
          <a:p>
            <a:r>
              <a:rPr lang="en-US" sz="1100" dirty="0">
                <a:latin typeface="Arial" panose="020B0604020202020204" pitchFamily="34" charset="0"/>
                <a:cs typeface="Arial" panose="020B0604020202020204" pitchFamily="34" charset="0"/>
              </a:rPr>
              <a:t>Total cells: 870348</a:t>
            </a:r>
          </a:p>
          <a:p>
            <a:r>
              <a:rPr lang="en-US" sz="1100" dirty="0">
                <a:latin typeface="Arial" panose="020B0604020202020204" pitchFamily="34" charset="0"/>
                <a:cs typeface="Arial" panose="020B0604020202020204" pitchFamily="34" charset="0"/>
              </a:rPr>
              <a:t>Cells with samples: 6119</a:t>
            </a:r>
          </a:p>
          <a:p>
            <a:r>
              <a:rPr lang="en-US" sz="1100" dirty="0">
                <a:latin typeface="Arial" panose="020B0604020202020204" pitchFamily="34" charset="0"/>
                <a:cs typeface="Arial" panose="020B0604020202020204" pitchFamily="34" charset="0"/>
              </a:rPr>
              <a:t>Ants: 5000</a:t>
            </a:r>
          </a:p>
          <a:p>
            <a:r>
              <a:rPr lang="en-US" sz="1100" dirty="0">
                <a:latin typeface="Arial" panose="020B0604020202020204" pitchFamily="34" charset="0"/>
                <a:cs typeface="Arial" panose="020B0604020202020204" pitchFamily="34" charset="0"/>
              </a:rPr>
              <a:t>Class size: 1 - Tolerance: 1</a:t>
            </a:r>
          </a:p>
          <a:p>
            <a:r>
              <a:rPr lang="en-US" sz="1100" dirty="0">
                <a:latin typeface="Arial" panose="020B0604020202020204" pitchFamily="34" charset="0"/>
                <a:cs typeface="Arial" panose="020B0604020202020204" pitchFamily="34" charset="0"/>
              </a:rPr>
              <a:t>Background value: 0</a:t>
            </a:r>
          </a:p>
          <a:p>
            <a:r>
              <a:rPr lang="en-US" sz="1100" dirty="0">
                <a:latin typeface="Arial" panose="020B0604020202020204" pitchFamily="34" charset="0"/>
                <a:cs typeface="Arial" panose="020B0604020202020204" pitchFamily="34" charset="0"/>
              </a:rPr>
              <a:t>Iterations: 1000</a:t>
            </a:r>
          </a:p>
          <a:p>
            <a:r>
              <a:rPr lang="en-US" sz="1100" dirty="0">
                <a:latin typeface="Arial" panose="020B0604020202020204" pitchFamily="34" charset="0"/>
                <a:cs typeface="Arial" panose="020B0604020202020204" pitchFamily="34" charset="0"/>
              </a:rPr>
              <a:t>Cell weight: None</a:t>
            </a:r>
          </a:p>
          <a:p>
            <a:r>
              <a:rPr lang="en-US" sz="1100" dirty="0">
                <a:latin typeface="Arial" panose="020B0604020202020204" pitchFamily="34" charset="0"/>
                <a:cs typeface="Arial" panose="020B0604020202020204" pitchFamily="34" charset="0"/>
              </a:rPr>
              <a:t>Decay rate: 1024</a:t>
            </a:r>
          </a:p>
          <a:p>
            <a:r>
              <a:rPr lang="en-US" sz="1100" dirty="0">
                <a:latin typeface="Arial" panose="020B0604020202020204" pitchFamily="34" charset="0"/>
                <a:cs typeface="Arial" panose="020B0604020202020204" pitchFamily="34" charset="0"/>
              </a:rPr>
              <a:t>Background value for None cells: False</a:t>
            </a:r>
          </a:p>
          <a:p>
            <a:r>
              <a:rPr lang="en-US" sz="1100" dirty="0">
                <a:latin typeface="Arial" panose="020B0604020202020204" pitchFamily="34" charset="0"/>
                <a:cs typeface="Arial" panose="020B0604020202020204" pitchFamily="34" charset="0"/>
              </a:rPr>
              <a:t>Cells visited: 828246 (95.16%)</a:t>
            </a: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9D674C85-40C5-BAC7-732A-D501FE991C1A}"/>
                  </a:ext>
                </a:extLst>
              </p:cNvPr>
              <p:cNvSpPr txBox="1"/>
              <p:nvPr/>
            </p:nvSpPr>
            <p:spPr>
              <a:xfrm>
                <a:off x="228156" y="819894"/>
                <a:ext cx="3155123" cy="2278572"/>
              </a:xfrm>
              <a:prstGeom prst="rect">
                <a:avLst/>
              </a:prstGeom>
              <a:solidFill>
                <a:schemeClr val="bg1">
                  <a:alpha val="74000"/>
                </a:schemeClr>
              </a:solidFill>
              <a:effectLst>
                <a:outerShdw blurRad="50800" dist="38100" dir="2700000" algn="tl" rotWithShape="0">
                  <a:prstClr val="black">
                    <a:alpha val="40000"/>
                  </a:prstClr>
                </a:outerShdw>
              </a:effectLst>
            </p:spPr>
            <p:txBody>
              <a:bodyPr wrap="square" rtlCol="0">
                <a:spAutoFit/>
              </a:bodyPr>
              <a:lstStyle/>
              <a:p>
                <a:pPr algn="just"/>
                <a:r>
                  <a:rPr lang="en-US" sz="1100" dirty="0">
                    <a:latin typeface="Arial" panose="020B0604020202020204" pitchFamily="34" charset="0"/>
                    <a:cs typeface="Arial" panose="020B0604020202020204" pitchFamily="34" charset="0"/>
                  </a:rPr>
                  <a:t>The new value of a cell is a weighted average of the predicted value and the current value of the cell. One option is to calculate the weight as a function of the distance to the nearest sample.</a:t>
                </a:r>
              </a:p>
              <a:p>
                <a:pPr algn="just"/>
                <a:endParaRPr lang="es-CL" sz="1100" b="0" i="1" dirty="0">
                  <a:latin typeface="Cambria Math" panose="02040503050406030204" pitchFamily="18"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es-CL" sz="1100" b="0" i="1" smtClean="0">
                          <a:latin typeface="Cambria Math" panose="02040503050406030204" pitchFamily="18" charset="0"/>
                          <a:cs typeface="Arial" panose="020B0604020202020204" pitchFamily="34" charset="0"/>
                        </a:rPr>
                        <m:t>𝑝𝑤</m:t>
                      </m:r>
                      <m:r>
                        <a:rPr lang="es-CL" sz="1100" b="0" i="1" smtClean="0">
                          <a:latin typeface="Cambria Math" panose="02040503050406030204" pitchFamily="18" charset="0"/>
                          <a:cs typeface="Arial" panose="020B0604020202020204" pitchFamily="34" charset="0"/>
                        </a:rPr>
                        <m:t>= </m:t>
                      </m:r>
                      <m:f>
                        <m:fPr>
                          <m:ctrlPr>
                            <a:rPr lang="es-CL" sz="1100" b="0" i="1" smtClean="0">
                              <a:latin typeface="Cambria Math" panose="02040503050406030204" pitchFamily="18" charset="0"/>
                              <a:cs typeface="Arial" panose="020B0604020202020204" pitchFamily="34" charset="0"/>
                            </a:rPr>
                          </m:ctrlPr>
                        </m:fPr>
                        <m:num>
                          <m:r>
                            <a:rPr lang="es-CL" sz="1100" b="0" i="1" smtClean="0">
                              <a:latin typeface="Cambria Math" panose="02040503050406030204" pitchFamily="18" charset="0"/>
                              <a:cs typeface="Arial" panose="020B0604020202020204" pitchFamily="34" charset="0"/>
                            </a:rPr>
                            <m:t>𝑑𝑟</m:t>
                          </m:r>
                        </m:num>
                        <m:den>
                          <m:r>
                            <a:rPr lang="es-CL" sz="1100" b="0" i="1" smtClean="0">
                              <a:latin typeface="Cambria Math" panose="02040503050406030204" pitchFamily="18" charset="0"/>
                              <a:cs typeface="Arial" panose="020B0604020202020204" pitchFamily="34" charset="0"/>
                            </a:rPr>
                            <m:t>𝑑𝑟</m:t>
                          </m:r>
                          <m:r>
                            <a:rPr lang="es-CL" sz="1100" b="0" i="1" smtClean="0">
                              <a:latin typeface="Cambria Math" panose="02040503050406030204" pitchFamily="18" charset="0"/>
                              <a:cs typeface="Arial" panose="020B0604020202020204" pitchFamily="34" charset="0"/>
                            </a:rPr>
                            <m:t>+</m:t>
                          </m:r>
                          <m:r>
                            <a:rPr lang="es-CL" sz="1100" b="0" i="1" smtClean="0">
                              <a:latin typeface="Cambria Math" panose="02040503050406030204" pitchFamily="18" charset="0"/>
                              <a:cs typeface="Arial" panose="020B0604020202020204" pitchFamily="34" charset="0"/>
                            </a:rPr>
                            <m:t>𝑛𝑠𝑑</m:t>
                          </m:r>
                        </m:den>
                      </m:f>
                    </m:oMath>
                  </m:oMathPara>
                </a14:m>
                <a:endParaRPr lang="en-US" sz="1100" dirty="0">
                  <a:latin typeface="Arial" panose="020B0604020202020204" pitchFamily="34" charset="0"/>
                  <a:cs typeface="Arial" panose="020B0604020202020204" pitchFamily="34" charset="0"/>
                </a:endParaRPr>
              </a:p>
              <a:p>
                <a:pPr algn="just"/>
                <a:endParaRPr lang="en-US" sz="1100" dirty="0">
                  <a:latin typeface="Arial" panose="020B0604020202020204" pitchFamily="34" charset="0"/>
                  <a:cs typeface="Arial" panose="020B0604020202020204" pitchFamily="34" charset="0"/>
                </a:endParaRPr>
              </a:p>
              <a:p>
                <a:pPr algn="just"/>
                <a:r>
                  <a:rPr lang="en-US" sz="1100" dirty="0">
                    <a:latin typeface="Arial" panose="020B0604020202020204" pitchFamily="34" charset="0"/>
                    <a:cs typeface="Arial" panose="020B0604020202020204" pitchFamily="34" charset="0"/>
                  </a:rPr>
                  <a:t>pw: predicted weight</a:t>
                </a:r>
              </a:p>
              <a:p>
                <a:pPr algn="just"/>
                <a:r>
                  <a:rPr lang="en-US" sz="1100" dirty="0" err="1">
                    <a:latin typeface="Arial" panose="020B0604020202020204" pitchFamily="34" charset="0"/>
                    <a:cs typeface="Arial" panose="020B0604020202020204" pitchFamily="34" charset="0"/>
                  </a:rPr>
                  <a:t>dr</a:t>
                </a:r>
                <a:r>
                  <a:rPr lang="en-US" sz="1100" dirty="0">
                    <a:latin typeface="Arial" panose="020B0604020202020204" pitchFamily="34" charset="0"/>
                    <a:cs typeface="Arial" panose="020B0604020202020204" pitchFamily="34" charset="0"/>
                  </a:rPr>
                  <a:t>: decay rate</a:t>
                </a:r>
              </a:p>
              <a:p>
                <a:pPr algn="just"/>
                <a:r>
                  <a:rPr lang="en-US" sz="1100" dirty="0" err="1">
                    <a:latin typeface="Arial" panose="020B0604020202020204" pitchFamily="34" charset="0"/>
                    <a:cs typeface="Arial" panose="020B0604020202020204" pitchFamily="34" charset="0"/>
                  </a:rPr>
                  <a:t>nsd</a:t>
                </a:r>
                <a:r>
                  <a:rPr lang="en-US" sz="1100" dirty="0">
                    <a:latin typeface="Arial" panose="020B0604020202020204" pitchFamily="34" charset="0"/>
                    <a:cs typeface="Arial" panose="020B0604020202020204" pitchFamily="34" charset="0"/>
                  </a:rPr>
                  <a:t>: distance to nearest sample</a:t>
                </a:r>
              </a:p>
              <a:p>
                <a:pPr algn="just"/>
                <a:endParaRPr lang="en-US" sz="1100" dirty="0">
                  <a:latin typeface="Arial" panose="020B0604020202020204" pitchFamily="34" charset="0"/>
                  <a:cs typeface="Arial" panose="020B0604020202020204" pitchFamily="34" charset="0"/>
                </a:endParaRPr>
              </a:p>
              <a:p>
                <a:pPr algn="just"/>
                <a:r>
                  <a:rPr lang="en-US" sz="1100" dirty="0">
                    <a:latin typeface="Arial" panose="020B0604020202020204" pitchFamily="34" charset="0"/>
                    <a:cs typeface="Arial" panose="020B0604020202020204" pitchFamily="34" charset="0"/>
                  </a:rPr>
                  <a:t>New value = pw x predicted + (1 – pw) x current</a:t>
                </a:r>
              </a:p>
            </p:txBody>
          </p:sp>
        </mc:Choice>
        <mc:Fallback xmlns="">
          <p:sp>
            <p:nvSpPr>
              <p:cNvPr id="2" name="CuadroTexto 1">
                <a:extLst>
                  <a:ext uri="{FF2B5EF4-FFF2-40B4-BE49-F238E27FC236}">
                    <a16:creationId xmlns:a16="http://schemas.microsoft.com/office/drawing/2014/main" id="{9D674C85-40C5-BAC7-732A-D501FE991C1A}"/>
                  </a:ext>
                </a:extLst>
              </p:cNvPr>
              <p:cNvSpPr txBox="1">
                <a:spLocks noRot="1" noChangeAspect="1" noMove="1" noResize="1" noEditPoints="1" noAdjustHandles="1" noChangeArrowheads="1" noChangeShapeType="1" noTextEdit="1"/>
              </p:cNvSpPr>
              <p:nvPr/>
            </p:nvSpPr>
            <p:spPr>
              <a:xfrm>
                <a:off x="228156" y="819894"/>
                <a:ext cx="3155123" cy="2278572"/>
              </a:xfrm>
              <a:prstGeom prst="rect">
                <a:avLst/>
              </a:prstGeom>
              <a:blipFill>
                <a:blip r:embed="rId3"/>
                <a:stretch>
                  <a:fillRect/>
                </a:stretch>
              </a:blipFill>
              <a:effectLst>
                <a:outerShdw blurRad="50800" dist="38100" dir="2700000" algn="tl" rotWithShape="0">
                  <a:prstClr val="black">
                    <a:alpha val="40000"/>
                  </a:prstClr>
                </a:outerShdw>
              </a:effectLst>
            </p:spPr>
            <p:txBody>
              <a:bodyPr/>
              <a:lstStyle/>
              <a:p>
                <a:r>
                  <a:rPr lang="es-CL">
                    <a:noFill/>
                  </a:rPr>
                  <a:t> </a:t>
                </a:r>
              </a:p>
            </p:txBody>
          </p:sp>
        </mc:Fallback>
      </mc:AlternateContent>
    </p:spTree>
    <p:extLst>
      <p:ext uri="{BB962C8B-B14F-4D97-AF65-F5344CB8AC3E}">
        <p14:creationId xmlns:p14="http://schemas.microsoft.com/office/powerpoint/2010/main" val="233725805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45912</TotalTime>
  <Words>4173</Words>
  <Application>Microsoft Office PowerPoint</Application>
  <PresentationFormat>Panorámica</PresentationFormat>
  <Paragraphs>640</Paragraphs>
  <Slides>50</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50</vt:i4>
      </vt:variant>
    </vt:vector>
  </HeadingPairs>
  <TitlesOfParts>
    <vt:vector size="57" baseType="lpstr">
      <vt:lpstr>Aptos</vt:lpstr>
      <vt:lpstr>Aptos Display</vt:lpstr>
      <vt:lpstr>Arial</vt:lpstr>
      <vt:lpstr>Arial Narrow</vt:lpstr>
      <vt:lpstr>Cambria Math</vt:lpstr>
      <vt:lpstr>Walbaum Text</vt:lpstr>
      <vt:lpstr>Tema de Office</vt:lpstr>
      <vt:lpstr>ANTERPOLATOR</vt:lpstr>
      <vt:lpstr>ANTERPOLATOR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Roberto Aguirre Maturana</dc:creator>
  <cp:lastModifiedBy>Roberto Aguirre Maturana</cp:lastModifiedBy>
  <cp:revision>41</cp:revision>
  <dcterms:created xsi:type="dcterms:W3CDTF">2024-09-24T20:17:50Z</dcterms:created>
  <dcterms:modified xsi:type="dcterms:W3CDTF">2025-04-03T12:48:36Z</dcterms:modified>
</cp:coreProperties>
</file>